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4"/>
  </p:sldMasterIdLst>
  <p:notesMasterIdLst>
    <p:notesMasterId r:id="rId23"/>
  </p:notesMasterIdLst>
  <p:handoutMasterIdLst>
    <p:handoutMasterId r:id="rId24"/>
  </p:handoutMasterIdLst>
  <p:sldIdLst>
    <p:sldId id="256" r:id="rId5"/>
    <p:sldId id="266" r:id="rId6"/>
    <p:sldId id="278" r:id="rId7"/>
    <p:sldId id="307" r:id="rId8"/>
    <p:sldId id="308" r:id="rId9"/>
    <p:sldId id="309" r:id="rId10"/>
    <p:sldId id="321" r:id="rId11"/>
    <p:sldId id="312" r:id="rId12"/>
    <p:sldId id="314" r:id="rId13"/>
    <p:sldId id="313" r:id="rId14"/>
    <p:sldId id="315" r:id="rId15"/>
    <p:sldId id="316" r:id="rId16"/>
    <p:sldId id="317" r:id="rId17"/>
    <p:sldId id="319" r:id="rId18"/>
    <p:sldId id="301" r:id="rId19"/>
    <p:sldId id="263" r:id="rId20"/>
    <p:sldId id="300" r:id="rId21"/>
    <p:sldId id="32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A7C902-E075-0053-701F-49CF320974C2}" name="Anna-Maria Ross" initials="AMR" userId="S::amross@carleycorp.com::8b808860-441b-41e5-83af-11c25a110355" providerId="AD"/>
  <p188:author id="{E626CF1C-9CF6-5A50-A53D-FA69284A8C80}" name="Pace, Frank John Jr CPO USN CNO (USA)" initials="FJP" userId="Pace, Frank John Jr CPO USN CNO (USA)" providerId="None"/>
  <p188:author id="{F1F4E253-13E3-0FDB-C17F-5798D83CBC73}" name="Harrison, Jessica L MCPO USN DCNO N1 (USA)" initials="H(" userId="S::jessica.l.harrison31.mil@us.navy.mil::e333c8ac-cb61-4160-9e0b-7200bf52e79d" providerId="AD"/>
  <p188:author id="{C9EE9C61-9DD6-3B81-1AC7-5537F5A36F11}" name="Robbins, Arthur J II CDR USN (USA)" initials="R(" userId="S::arthur.j.robbins2.mil@us.navy.mil::8845f00e-1420-43fc-b5cc-69ea37d2cf8c" providerId="AD"/>
  <p188:author id="{0526106E-9075-AA7B-DAF9-6BF3F34D6975}" name="Christina Metzler" initials="CM" userId="S::cmetzler@carleycorp.com::c1ffe628-3861-4780-8ca1-f0a54b5f1e8f" providerId="AD"/>
  <p188:author id="{0C39D574-1E94-A75D-3F88-1B4B673AB541}" name="Van Thomas" initials="VT" userId="Van Thomas" providerId="None"/>
  <p188:author id="{F7D2EBB2-A731-7380-7DE7-C739C42759AA}" name="Sari Arcuri" initials="SA" userId="S::sarcuri@carleycorp.com::7b0685da-4011-452d-bcff-5d4e8a2d7417" providerId="AD"/>
  <p188:author id="{93AAE0CA-A165-2C9F-48B6-3BEA515C3F37}" name="Michael Infinger" initials="MI" userId="S::minfinger@carleycorp.com::bac5e6d8-6891-4b2e-a252-ea2add64dea0" providerId="AD"/>
  <p188:author id="{FE3F6BEB-0894-9517-DAD4-C0FE6C95C1A3}" name="Kenneth McGuffee" initials="KM" userId="S::kmcguffee@carleycorp.com::aa961554-3835-426f-aa32-373b4c80e3bf" providerId="AD"/>
  <p188:author id="{B9BCCAEB-4AA7-7B69-3D9F-8D140DAE5B23}" name="Janeann Hudson" initials="JH" userId="S::jhudson@carleycorp.com::130582a1-a040-486f-acd9-01488e1567a7" providerId="AD"/>
  <p188:author id="{ABEFD6ED-49D2-6454-FB34-C80F58E46FE8}" name="DiGangi, Holly [USA]" initials="HD" userId="S::624189@bah.com::2dc1fcc0-a0f4-4b22-b684-8278b3c46c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A39"/>
    <a:srgbClr val="C9992A"/>
    <a:srgbClr val="00293A"/>
    <a:srgbClr val="00283A"/>
    <a:srgbClr val="A6A6A6"/>
    <a:srgbClr val="E6E6E6"/>
    <a:srgbClr val="676767"/>
    <a:srgbClr val="00405C"/>
    <a:srgbClr val="0068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2AC667-A5F8-4202-920E-E95D0E593429}" v="6" dt="2026-03-24T19:36:19.097"/>
    <p1510:client id="{B1233EA1-7F7F-3541-9540-D120801711CB}" v="1" dt="2026-03-24T03:19:10.5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4" autoAdjust="0"/>
    <p:restoredTop sz="86447" autoAdjust="0"/>
  </p:normalViewPr>
  <p:slideViewPr>
    <p:cSldViewPr snapToGrid="0">
      <p:cViewPr varScale="1">
        <p:scale>
          <a:sx n="106" d="100"/>
          <a:sy n="106" d="100"/>
        </p:scale>
        <p:origin x="132" y="63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67329D-61C0-1AEF-4BB6-236F663949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938E64-F1E7-51FD-4680-6773FE6ABD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F5B768-2737-4547-BAEE-0C4CD571E566}" type="datetimeFigureOut">
              <a:rPr lang="en-US" smtClean="0"/>
              <a:t>4/16/2026</a:t>
            </a:fld>
            <a:endParaRPr lang="en-US"/>
          </a:p>
        </p:txBody>
      </p:sp>
      <p:sp>
        <p:nvSpPr>
          <p:cNvPr id="4" name="Footer Placeholder 3">
            <a:extLst>
              <a:ext uri="{FF2B5EF4-FFF2-40B4-BE49-F238E27FC236}">
                <a16:creationId xmlns:a16="http://schemas.microsoft.com/office/drawing/2014/main" id="{C685A948-C47F-7052-A5B7-BB2FC451B6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D69145-6963-2F48-C911-96622302C2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41403E-4EF0-489C-BD74-0C7F3B424F78}" type="slidenum">
              <a:rPr lang="en-US" smtClean="0"/>
              <a:t>‹#›</a:t>
            </a:fld>
            <a:endParaRPr lang="en-US"/>
          </a:p>
        </p:txBody>
      </p:sp>
    </p:spTree>
    <p:extLst>
      <p:ext uri="{BB962C8B-B14F-4D97-AF65-F5344CB8AC3E}">
        <p14:creationId xmlns:p14="http://schemas.microsoft.com/office/powerpoint/2010/main" val="2186567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3A624-1232-4E92-949B-0F831D1377F6}"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DECA1-90B2-4901-9C02-4FB4999FDED7}" type="slidenum">
              <a:rPr lang="en-US" smtClean="0"/>
              <a:t>‹#›</a:t>
            </a:fld>
            <a:endParaRPr lang="en-US"/>
          </a:p>
        </p:txBody>
      </p:sp>
    </p:spTree>
    <p:extLst>
      <p:ext uri="{BB962C8B-B14F-4D97-AF65-F5344CB8AC3E}">
        <p14:creationId xmlns:p14="http://schemas.microsoft.com/office/powerpoint/2010/main" val="333532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a:effectLst/>
                <a:ea typeface="Calibri" panose="020F0502020204030204" pitchFamily="34" charset="0"/>
                <a:cs typeface="Calibri" panose="020F0502020204030204" pitchFamily="34" charset="0"/>
              </a:rPr>
              <a:t>Topic: Know Your Why</a:t>
            </a:r>
          </a:p>
          <a:p>
            <a:pPr marL="0" marR="0">
              <a:spcBef>
                <a:spcPts val="0"/>
              </a:spcBef>
              <a:spcAft>
                <a:spcPts val="0"/>
              </a:spcAft>
            </a:pPr>
            <a:r>
              <a:rPr lang="en-US" sz="1400">
                <a:effectLst/>
                <a:ea typeface="Calibri" panose="020F0502020204030204" pitchFamily="34" charset="0"/>
                <a:cs typeface="Calibri" panose="020F0502020204030204" pitchFamily="34" charset="0"/>
              </a:rPr>
              <a:t>Time: 30 minutes</a:t>
            </a:r>
          </a:p>
          <a:p>
            <a:pPr marL="0" marR="0">
              <a:spcBef>
                <a:spcPts val="0"/>
              </a:spcBef>
              <a:spcAft>
                <a:spcPts val="0"/>
              </a:spcAft>
            </a:pPr>
            <a:r>
              <a:rPr lang="en-US" sz="1400">
                <a:effectLst/>
                <a:ea typeface="Calibri" panose="020F0502020204030204" pitchFamily="34" charset="0"/>
                <a:cs typeface="Calibri" panose="020F0502020204030204" pitchFamily="34" charset="0"/>
              </a:rPr>
              <a:t>Purpose of training evolution: Sailors will discuss warrior ethos components to gain an understanding of their </a:t>
            </a:r>
            <a:r>
              <a:rPr lang="en-US" sz="1400" b="1">
                <a:effectLst/>
                <a:ea typeface="Calibri" panose="020F0502020204030204" pitchFamily="34" charset="0"/>
                <a:cs typeface="Calibri" panose="020F0502020204030204" pitchFamily="34" charset="0"/>
              </a:rPr>
              <a:t>why</a:t>
            </a:r>
            <a:r>
              <a:rPr lang="en-US" sz="1400">
                <a:effectLst/>
                <a:ea typeface="Calibri" panose="020F0502020204030204" pitchFamily="34" charset="0"/>
                <a:cs typeface="Calibri" panose="020F0502020204030204" pitchFamily="34" charset="0"/>
              </a:rPr>
              <a:t>.</a:t>
            </a:r>
          </a:p>
          <a:p>
            <a:pPr marL="0" marR="0">
              <a:spcBef>
                <a:spcPts val="0"/>
              </a:spcBef>
              <a:spcAft>
                <a:spcPts val="0"/>
              </a:spcAft>
            </a:pPr>
            <a:r>
              <a:rPr lang="en-US" sz="1400">
                <a:effectLst/>
                <a:ea typeface="Calibri" panose="020F0502020204030204" pitchFamily="34" charset="0"/>
                <a:cs typeface="Calibri" panose="020F0502020204030204" pitchFamily="34" charset="0"/>
              </a:rPr>
              <a:t>Expected outcome of training evolution: Sailors will be able to employ their </a:t>
            </a:r>
            <a:r>
              <a:rPr lang="en-US" sz="1400" b="1">
                <a:effectLst/>
                <a:ea typeface="Calibri" panose="020F0502020204030204" pitchFamily="34" charset="0"/>
                <a:cs typeface="Calibri" panose="020F0502020204030204" pitchFamily="34" charset="0"/>
              </a:rPr>
              <a:t>why</a:t>
            </a:r>
            <a:r>
              <a:rPr lang="en-US" sz="1400">
                <a:effectLst/>
                <a:ea typeface="Calibri" panose="020F0502020204030204" pitchFamily="34" charset="0"/>
                <a:cs typeface="Calibri" panose="020F0502020204030204" pitchFamily="34" charset="0"/>
              </a:rPr>
              <a:t> as a Warrior Toughness tool.</a:t>
            </a:r>
          </a:p>
          <a:p>
            <a:pPr marL="0" marR="0">
              <a:spcBef>
                <a:spcPts val="0"/>
              </a:spcBef>
              <a:spcAft>
                <a:spcPts val="0"/>
              </a:spcAft>
            </a:pPr>
            <a:r>
              <a:rPr lang="en-US" sz="1400">
                <a:effectLst/>
                <a:ea typeface="Calibri" panose="020F0502020204030204" pitchFamily="34" charset="0"/>
                <a:cs typeface="Calibri" panose="020F0502020204030204" pitchFamily="34" charset="0"/>
              </a:rPr>
              <a:t>Safety: Inform Sailors of safety hazards in the training environment. For some topics, Sailors should be informed if there is a designated person to talk to if the Sailor feels compelled to leave the training.</a:t>
            </a:r>
          </a:p>
          <a:p>
            <a:r>
              <a:rPr lang="en-US" sz="1400" b="1">
                <a:cs typeface="Calibri" panose="020F0502020204030204" pitchFamily="34" charset="0"/>
              </a:rPr>
              <a:t>Facilitator Actions:</a:t>
            </a:r>
          </a:p>
          <a:p>
            <a:pPr marL="171450" indent="-171450">
              <a:buFont typeface="Arial" panose="020B0604020202020204" pitchFamily="34" charset="0"/>
              <a:buChar char="•"/>
            </a:pPr>
            <a:r>
              <a:rPr lang="en-US" sz="1400" b="0" i="1">
                <a:cs typeface="Calibri" panose="020F0502020204030204" pitchFamily="34" charset="0"/>
              </a:rPr>
              <a:t>Display slide.</a:t>
            </a:r>
          </a:p>
          <a:p>
            <a:pPr marL="171450" indent="-171450">
              <a:buFont typeface="Arial" panose="020B0604020202020204" pitchFamily="34" charset="0"/>
              <a:buChar char="•"/>
            </a:pPr>
            <a:r>
              <a:rPr lang="en-US" sz="1400" b="0" i="1">
                <a:cs typeface="Calibri" panose="020F0502020204030204" pitchFamily="34" charset="0"/>
              </a:rPr>
              <a:t>Greet Sailors.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cs typeface="Calibri" panose="020F0502020204030204" pitchFamily="34" charset="0"/>
              </a:rPr>
              <a:t>Introduce yourself and give any background on yourself that might be of interest.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cs typeface="Calibri" panose="020F0502020204030204" pitchFamily="34" charset="0"/>
              </a:rPr>
              <a:t>Establish credibility.</a:t>
            </a:r>
            <a:endParaRPr lang="en-US" sz="1400">
              <a:effectLst/>
              <a:ea typeface="Calibri" panose="020F0502020204030204" pitchFamily="34" charset="0"/>
              <a:cs typeface="Calibri" panose="020F0502020204030204" pitchFamily="34" charset="0"/>
            </a:endParaRPr>
          </a:p>
          <a:p>
            <a:pPr marL="0" marR="0">
              <a:spcBef>
                <a:spcPts val="0"/>
              </a:spcBef>
              <a:spcAft>
                <a:spcPts val="0"/>
              </a:spcAft>
            </a:pPr>
            <a:r>
              <a:rPr lang="en-US" sz="1400" b="1">
                <a:effectLst/>
                <a:ea typeface="Calibri" panose="020F0502020204030204" pitchFamily="34" charset="0"/>
                <a:cs typeface="Calibri" panose="020F0502020204030204" pitchFamily="34" charset="0"/>
              </a:rPr>
              <a:t>Facilitator Instructions:</a:t>
            </a:r>
            <a:endParaRPr lang="en-US" sz="1400">
              <a:effectLst/>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sz="1400" b="0" i="0" kern="1200">
                <a:cs typeface="Calibri" panose="020F0502020204030204" pitchFamily="34" charset="0"/>
              </a:rPr>
              <a:t>The slide deck acts as a guide to present a facilitated discussion that may include activities. </a:t>
            </a:r>
          </a:p>
          <a:p>
            <a:pPr marL="285750" marR="0" lvl="0" indent="-137160" defTabSz="457200">
              <a:lnSpc>
                <a:spcPct val="105000"/>
              </a:lnSpc>
              <a:spcBef>
                <a:spcPts val="0"/>
              </a:spcBef>
              <a:spcAft>
                <a:spcPts val="0"/>
              </a:spcAft>
              <a:buFont typeface="Courier New" panose="02070309020205020404" pitchFamily="49" charset="0"/>
              <a:buChar char="o"/>
              <a:tabLst>
                <a:tab pos="182880" algn="l"/>
              </a:tabLst>
            </a:pPr>
            <a:r>
              <a:rPr lang="en-US" sz="1400" i="0">
                <a:effectLst/>
                <a:ea typeface="Times New Roman" panose="02020603050405020304" pitchFamily="18" charset="0"/>
                <a:cs typeface="Calibri" panose="020F0502020204030204" pitchFamily="34" charset="0"/>
              </a:rPr>
              <a:t>Best practice: Use the slide to develop interest in the subject matter. </a:t>
            </a:r>
            <a:r>
              <a:rPr lang="en-US" sz="1400" b="1" i="0">
                <a:effectLst/>
                <a:ea typeface="Times New Roman" panose="02020603050405020304" pitchFamily="18" charset="0"/>
                <a:cs typeface="Calibri" panose="020F0502020204030204" pitchFamily="34" charset="0"/>
              </a:rPr>
              <a:t>Do not </a:t>
            </a:r>
            <a:r>
              <a:rPr lang="en-US" sz="1400" i="0">
                <a:effectLst/>
                <a:ea typeface="Times New Roman" panose="02020603050405020304" pitchFamily="18" charset="0"/>
                <a:cs typeface="Calibri" panose="020F0502020204030204" pitchFamily="34" charset="0"/>
              </a:rPr>
              <a:t>read the slides word for word. The Sailors should be able read the text and understand the messaging presented in the graphics.</a:t>
            </a:r>
            <a:endParaRPr lang="en-US" sz="1400" i="0">
              <a:effectLst/>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sz="1400" b="0" i="0" kern="1200">
                <a:cs typeface="Calibri" panose="020F0502020204030204" pitchFamily="34" charset="0"/>
              </a:rPr>
              <a:t>Facilitator notes are available for each slide to help the Facilitator deliver the topic.</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a:effectLst/>
                <a:ea typeface="Times New Roman" panose="02020603050405020304" pitchFamily="18" charset="0"/>
                <a:cs typeface="Calibri" panose="020F0502020204030204" pitchFamily="34" charset="0"/>
              </a:rPr>
              <a:t>Best practice: Use the Slide Show view to ensure the Facilitator notes are viewable.</a:t>
            </a:r>
            <a:endParaRPr lang="en-US" sz="1400" i="0" kern="1200">
              <a:effectLst/>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sz="1400" b="0" i="0" kern="1200">
                <a:cs typeface="Calibri" panose="020F0502020204030204" pitchFamily="34" charset="0"/>
              </a:rPr>
              <a:t>The Facilitator notes are divided into general instructions for Facilitator Actions (mechanics of facilitation) and the Facilitator Content (</a:t>
            </a:r>
            <a:r>
              <a:rPr lang="en-US" sz="1400" b="0" i="1" kern="1200">
                <a:cs typeface="Calibri" panose="020F0502020204030204" pitchFamily="34" charset="0"/>
              </a:rPr>
              <a:t>Inform</a:t>
            </a:r>
            <a:r>
              <a:rPr lang="en-US" sz="1400" b="0" i="0" kern="1200">
                <a:cs typeface="Calibri" panose="020F0502020204030204" pitchFamily="34" charset="0"/>
              </a:rPr>
              <a:t>, </a:t>
            </a:r>
            <a:r>
              <a:rPr lang="en-US" sz="1400" b="0" i="1" kern="1200">
                <a:cs typeface="Calibri" panose="020F0502020204030204" pitchFamily="34" charset="0"/>
              </a:rPr>
              <a:t>Discuss</a:t>
            </a:r>
            <a:r>
              <a:rPr lang="en-US" sz="1400" b="0" i="0" kern="1200">
                <a:cs typeface="Calibri" panose="020F0502020204030204" pitchFamily="34" charset="0"/>
              </a:rPr>
              <a:t>, </a:t>
            </a:r>
            <a:r>
              <a:rPr lang="en-US" sz="1400" b="0" i="1" kern="1200">
                <a:cs typeface="Calibri" panose="020F0502020204030204" pitchFamily="34" charset="0"/>
              </a:rPr>
              <a:t>Perform</a:t>
            </a:r>
            <a:r>
              <a:rPr lang="en-US" sz="1400" b="0" i="0" kern="1200">
                <a:cs typeface="Calibri" panose="020F0502020204030204" pitchFamily="34" charset="0"/>
              </a:rPr>
              <a:t>, and </a:t>
            </a:r>
            <a:r>
              <a:rPr lang="en-US" sz="1400" b="0" i="1" kern="1200">
                <a:cs typeface="Calibri" panose="020F0502020204030204" pitchFamily="34" charset="0"/>
              </a:rPr>
              <a:t>Reference</a:t>
            </a:r>
            <a:r>
              <a:rPr lang="en-US" sz="1400" b="0" i="0" kern="1200">
                <a:cs typeface="Calibri" panose="020F0502020204030204" pitchFamily="34" charset="0"/>
              </a:rPr>
              <a:t>).</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a:effectLst/>
                <a:ea typeface="Times New Roman" panose="02020603050405020304" pitchFamily="18" charset="0"/>
                <a:cs typeface="Calibri" panose="020F0502020204030204" pitchFamily="34" charset="0"/>
              </a:rPr>
              <a:t>Best practice for </a:t>
            </a:r>
            <a:r>
              <a:rPr lang="en-US" sz="1400" i="1" kern="1200">
                <a:effectLst/>
                <a:ea typeface="Times New Roman" panose="02020603050405020304" pitchFamily="18" charset="0"/>
                <a:cs typeface="Calibri" panose="020F0502020204030204" pitchFamily="34" charset="0"/>
              </a:rPr>
              <a:t>Inform</a:t>
            </a:r>
            <a:r>
              <a:rPr lang="en-US" sz="1400" i="0" kern="1200">
                <a:effectLst/>
                <a:ea typeface="Times New Roman" panose="02020603050405020304" pitchFamily="18" charset="0"/>
                <a:cs typeface="Calibri" panose="020F0502020204030204" pitchFamily="34" charset="0"/>
              </a:rPr>
              <a:t>: </a:t>
            </a:r>
            <a:r>
              <a:rPr lang="en-US" sz="1400">
                <a:cs typeface="Calibri" panose="020F0502020204030204" pitchFamily="34" charset="0"/>
              </a:rPr>
              <a:t>Present facts, concepts, and procedures. Depending on the facilitator’s expertise, content may be used as background information or suggested talking points. Content in quotation marks is recommended to be read verbatim.</a:t>
            </a:r>
            <a:endParaRPr lang="en-US" sz="1400" i="0" kern="1200">
              <a:effectLst/>
              <a:ea typeface="Calibri" panose="020F0502020204030204" pitchFamily="34" charset="0"/>
              <a:cs typeface="Calibri" panose="020F0502020204030204" pitchFamily="34" charset="0"/>
            </a:endParaRP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a:effectLst/>
                <a:ea typeface="Times New Roman" panose="02020603050405020304" pitchFamily="18" charset="0"/>
                <a:cs typeface="Calibri" panose="020F0502020204030204" pitchFamily="34" charset="0"/>
              </a:rPr>
              <a:t>Best practice for </a:t>
            </a:r>
            <a:r>
              <a:rPr lang="en-US" sz="1400" i="1" kern="1200">
                <a:effectLst/>
                <a:ea typeface="Times New Roman" panose="02020603050405020304" pitchFamily="18" charset="0"/>
                <a:cs typeface="Calibri" panose="020F0502020204030204" pitchFamily="34" charset="0"/>
              </a:rPr>
              <a:t>Discuss</a:t>
            </a:r>
            <a:r>
              <a:rPr lang="en-US" sz="1400" i="0" kern="1200">
                <a:effectLst/>
                <a:ea typeface="Times New Roman" panose="02020603050405020304" pitchFamily="18" charset="0"/>
                <a:cs typeface="Calibri" panose="020F0502020204030204" pitchFamily="34" charset="0"/>
              </a:rPr>
              <a:t>: Conduct large-group question and answer sessions or large-group, Facilitator-led activities. Depending on the subject matter, these may be written as questions with expected answers or scripted activities. </a:t>
            </a:r>
            <a:endParaRPr lang="en-US" sz="1400" i="0" kern="1200">
              <a:effectLst/>
              <a:ea typeface="Calibri" panose="020F0502020204030204" pitchFamily="34" charset="0"/>
              <a:cs typeface="Calibri" panose="020F0502020204030204" pitchFamily="34" charset="0"/>
            </a:endParaRP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a:effectLst/>
                <a:ea typeface="Times New Roman" panose="02020603050405020304" pitchFamily="18" charset="0"/>
                <a:cs typeface="Calibri" panose="020F0502020204030204" pitchFamily="34" charset="0"/>
              </a:rPr>
              <a:t>Best practice for </a:t>
            </a:r>
            <a:r>
              <a:rPr lang="en-US" sz="1400" i="1" kern="1200">
                <a:effectLst/>
                <a:ea typeface="Times New Roman" panose="02020603050405020304" pitchFamily="18" charset="0"/>
                <a:cs typeface="Calibri" panose="020F0502020204030204" pitchFamily="34" charset="0"/>
              </a:rPr>
              <a:t>Perform</a:t>
            </a:r>
            <a:r>
              <a:rPr lang="en-US" sz="1400" i="0" kern="1200">
                <a:effectLst/>
                <a:ea typeface="Times New Roman" panose="02020603050405020304" pitchFamily="18" charset="0"/>
                <a:cs typeface="Calibri" panose="020F0502020204030204" pitchFamily="34" charset="0"/>
              </a:rPr>
              <a:t>: Facilitate small-group, scenario-based or procedural activities. Depending on the subject matter, these may be written with specific actions the Sailors will take or general ways for the Facilitator to monitor the activities. The Facilitator will be provided with expected outcomes to ensure Sailors leave training with correct information.</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a:effectLst/>
                <a:ea typeface="Calibri" panose="020F0502020204030204" pitchFamily="34" charset="0"/>
                <a:cs typeface="Calibri" panose="020F0502020204030204" pitchFamily="34" charset="0"/>
              </a:rPr>
              <a:t>Best practice for </a:t>
            </a:r>
            <a:r>
              <a:rPr lang="en-US" sz="1400" i="1" kern="1200">
                <a:effectLst/>
                <a:ea typeface="Calibri" panose="020F0502020204030204" pitchFamily="34" charset="0"/>
                <a:cs typeface="Calibri" panose="020F0502020204030204" pitchFamily="34" charset="0"/>
              </a:rPr>
              <a:t>Reference</a:t>
            </a:r>
            <a:r>
              <a:rPr lang="en-US" sz="1400" i="0" kern="1200">
                <a:effectLst/>
                <a:ea typeface="Calibri" panose="020F0502020204030204" pitchFamily="34" charset="0"/>
                <a:cs typeface="Calibri" panose="020F0502020204030204" pitchFamily="34" charset="0"/>
              </a:rPr>
              <a:t>: This is for Facilitator use only.</a:t>
            </a:r>
          </a:p>
        </p:txBody>
      </p:sp>
      <p:sp>
        <p:nvSpPr>
          <p:cNvPr id="4" name="Slide Number Placeholder 3"/>
          <p:cNvSpPr>
            <a:spLocks noGrp="1"/>
          </p:cNvSpPr>
          <p:nvPr>
            <p:ph type="sldNum" sz="quarter" idx="5"/>
          </p:nvPr>
        </p:nvSpPr>
        <p:spPr/>
        <p:txBody>
          <a:bodyPr/>
          <a:lstStyle/>
          <a:p>
            <a:fld id="{A43DECA1-90B2-4901-9C02-4FB4999FDED7}" type="slidenum">
              <a:rPr lang="en-US" smtClean="0"/>
              <a:t>1</a:t>
            </a:fld>
            <a:endParaRPr lang="en-US"/>
          </a:p>
        </p:txBody>
      </p:sp>
    </p:spTree>
    <p:extLst>
      <p:ext uri="{BB962C8B-B14F-4D97-AF65-F5344CB8AC3E}">
        <p14:creationId xmlns:p14="http://schemas.microsoft.com/office/powerpoint/2010/main" val="1730090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latin typeface="+mn-lt"/>
                <a:ea typeface="Calibri" panose="020F0502020204030204" pitchFamily="34" charset="0"/>
                <a:cs typeface="Calibri" panose="020F0502020204030204" pitchFamily="34" charset="0"/>
              </a:rPr>
              <a:t>Facilitator Actions:</a:t>
            </a:r>
          </a:p>
          <a:p>
            <a:pPr marL="171450" indent="-171450">
              <a:buFont typeface="Arial" panose="020B0604020202020204" pitchFamily="34" charset="0"/>
              <a:buChar char="•"/>
            </a:pPr>
            <a:r>
              <a:rPr lang="en-US" sz="1400" b="0" i="1">
                <a:latin typeface="+mn-lt"/>
                <a:cs typeface="Calibri" panose="020F0502020204030204" pitchFamily="34" charset="0"/>
              </a:rPr>
              <a:t>Display slide.</a:t>
            </a:r>
          </a:p>
          <a:p>
            <a:pPr marL="171450" indent="-171450">
              <a:buFont typeface="Arial" panose="020B0604020202020204" pitchFamily="34" charset="0"/>
              <a:buChar char="•"/>
            </a:pPr>
            <a:r>
              <a:rPr lang="en-US" sz="1400" b="0" i="1">
                <a:latin typeface="+mn-lt"/>
                <a:cs typeface="Calibri" panose="020F0502020204030204" pitchFamily="34" charset="0"/>
              </a:rPr>
              <a:t>Discuss how graphic relates to topic.</a:t>
            </a:r>
          </a:p>
          <a:p>
            <a:pPr marL="171450" indent="-171450">
              <a:buFont typeface="Arial" panose="020B0604020202020204" pitchFamily="34" charset="0"/>
              <a:buChar char="•"/>
            </a:pPr>
            <a:r>
              <a:rPr lang="en-US" sz="1400" b="0" i="1">
                <a:latin typeface="+mn-lt"/>
                <a:cs typeface="Calibri" panose="020F0502020204030204" pitchFamily="34" charset="0"/>
              </a:rPr>
              <a:t>Monitor </a:t>
            </a:r>
            <a:r>
              <a:rPr lang="en-US" sz="1400" i="1">
                <a:effectLst/>
                <a:latin typeface="+mn-lt"/>
                <a:ea typeface="Calibri" panose="020F0502020204030204" pitchFamily="34" charset="0"/>
                <a:cs typeface="Calibri" panose="020F0502020204030204" pitchFamily="34" charset="0"/>
              </a:rPr>
              <a:t>the discussions of the Sailors.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cs typeface="Calibri" panose="020F0502020204030204" pitchFamily="34" charset="0"/>
              </a:rPr>
              <a:t>Facilitator Content:</a:t>
            </a:r>
          </a:p>
          <a:p>
            <a:pPr marL="0" indent="0">
              <a:buFont typeface="Arial" panose="020B0604020202020204" pitchFamily="34" charset="0"/>
              <a:buNone/>
            </a:pPr>
            <a:r>
              <a:rPr lang="en-US" sz="1400" b="0" i="1">
                <a:latin typeface="+mn-lt"/>
                <a:cs typeface="Calibri" panose="020F0502020204030204" pitchFamily="34" charset="0"/>
              </a:rPr>
              <a:t>Inform: </a:t>
            </a:r>
          </a:p>
          <a:p>
            <a:pPr marL="173736" indent="-173736">
              <a:buFont typeface="Arial" panose="020B0604020202020204" pitchFamily="34" charset="0"/>
              <a:buChar char="•"/>
            </a:pPr>
            <a:r>
              <a:rPr lang="en-US" sz="1400">
                <a:latin typeface="+mn-lt"/>
              </a:rPr>
              <a:t>Developing strong character builds the mental toughness needed to face challenges in both work and life. A personal warrior ethos empowers resilience and unwavering determination, even when confronted with overwhelming obstacles.</a:t>
            </a:r>
          </a:p>
          <a:p>
            <a:pPr marL="173736" indent="-173736">
              <a:buFont typeface="Arial" panose="020B0604020202020204" pitchFamily="34" charset="0"/>
              <a:buChar char="•"/>
            </a:pPr>
            <a:r>
              <a:rPr lang="en-US" sz="1400" b="0" i="0">
                <a:latin typeface="+mn-lt"/>
                <a:cs typeface="Calibri" panose="020F0502020204030204" pitchFamily="34" charset="0"/>
              </a:rPr>
              <a:t>By the word character, we mean who we are and why we do what we do. When we reference Spirit in the context of Warrior Toughness, it is neither a religious nor anti-religious term. We are referring to the Spirit as our strength of character. </a:t>
            </a:r>
            <a:r>
              <a:rPr lang="en-US" sz="1200" kern="1200">
                <a:solidFill>
                  <a:schemeClr val="tx1"/>
                </a:solidFill>
                <a:effectLst/>
                <a:latin typeface="+mn-lt"/>
                <a:ea typeface="+mn-ea"/>
                <a:cs typeface="+mn-cs"/>
              </a:rPr>
              <a:t>Strengthening one's character comes through practicing one's personal faith, for some.</a:t>
            </a:r>
            <a:endParaRPr lang="en-US" sz="1400" b="0" i="0">
              <a:latin typeface="+mn-lt"/>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latin typeface="+mn-lt"/>
                <a:cs typeface="Calibri" panose="020F0502020204030204" pitchFamily="34" charset="0"/>
              </a:rPr>
              <a:t>Through regular practice, we can develop our Spirit by working toward the person we want to become. For example, we can review our daily actions and ask ourselves:</a:t>
            </a:r>
          </a:p>
          <a:p>
            <a:pPr marL="285750" marR="0" lvl="0" indent="-137160" algn="l" defTabSz="914400" rtl="0" eaLnBrk="1" fontAlgn="auto" latinLnBrk="0" hangingPunct="1">
              <a:spcBef>
                <a:spcPts val="0"/>
              </a:spcBef>
              <a:spcAft>
                <a:spcPts val="0"/>
              </a:spcAft>
              <a:buClrTx/>
              <a:buSzTx/>
              <a:buFont typeface="Courier New" panose="02070309020205020404" pitchFamily="49" charset="0"/>
              <a:buChar char="o"/>
              <a:tabLst/>
              <a:defRPr/>
            </a:pPr>
            <a:r>
              <a:rPr lang="en-US" sz="1400" b="0" i="0">
                <a:latin typeface="+mn-lt"/>
                <a:cs typeface="Calibri" panose="020F0502020204030204" pitchFamily="34" charset="0"/>
              </a:rPr>
              <a:t>Did I behave in a way that aligns with the character I am working toward?</a:t>
            </a:r>
          </a:p>
          <a:p>
            <a:pPr marL="285750" marR="0" lvl="0" indent="-137160" algn="l" defTabSz="914400" rtl="0" eaLnBrk="1" fontAlgn="auto" latinLnBrk="0" hangingPunct="1">
              <a:spcBef>
                <a:spcPts val="0"/>
              </a:spcBef>
              <a:spcAft>
                <a:spcPts val="0"/>
              </a:spcAft>
              <a:buClrTx/>
              <a:buSzTx/>
              <a:buFont typeface="Courier New" panose="02070309020205020404" pitchFamily="49" charset="0"/>
              <a:buChar char="o"/>
              <a:tabLst/>
              <a:defRPr/>
            </a:pPr>
            <a:r>
              <a:rPr lang="en-US" sz="1400" b="0" i="0">
                <a:latin typeface="+mn-lt"/>
                <a:cs typeface="Calibri" panose="020F0502020204030204" pitchFamily="34" charset="0"/>
              </a:rPr>
              <a:t>Did my behavior reflect good leadership qualities?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latin typeface="+mn-lt"/>
                <a:cs typeface="Calibri" panose="020F0502020204030204" pitchFamily="34" charset="0"/>
              </a:rPr>
              <a:t>Spiritual development enhances our ability to perform with greater decisiveness and conviction.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latin typeface="+mn-lt"/>
                <a:cs typeface="Calibri" panose="020F0502020204030204" pitchFamily="34" charset="0"/>
              </a:rPr>
              <a:t>Decisiveness is the ability to make decisions quickly and confidently. When we have a firm grasp on our values and beliefs, circumstances do not dictate our decision-making. Our values and beliefs guide us to take the lead and act decisively.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latin typeface="+mn-lt"/>
                <a:cs typeface="Calibri" panose="020F0502020204030204" pitchFamily="34" charset="0"/>
              </a:rPr>
              <a:t>Conviction is believing in ourselves, our values, and our decisions. When we take the time to know ourselves and what values and beliefs guide us, we can act thoughtfully and confidently.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latin typeface="+mn-lt"/>
                <a:cs typeface="Calibri" panose="020F0502020204030204" pitchFamily="34" charset="0"/>
              </a:rPr>
              <a:t>As Sailors, it is only a matter of time before we will find ourselves in a situation that will expose our Spirit.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1">
                <a:latin typeface="+mn-lt"/>
                <a:cs typeface="Calibri" panose="020F0502020204030204" pitchFamily="34" charset="0"/>
              </a:rPr>
              <a:t>Discuss: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effectLst/>
                <a:latin typeface="+mn-lt"/>
              </a:rPr>
              <a:t>What moves us when the fuel tank is empty?</a:t>
            </a:r>
            <a:endParaRPr lang="en-US" sz="1400" b="0" i="1">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A43DECA1-90B2-4901-9C02-4FB4999FDED7}" type="slidenum">
              <a:rPr lang="en-US" smtClean="0"/>
              <a:t>10</a:t>
            </a:fld>
            <a:endParaRPr lang="en-US"/>
          </a:p>
        </p:txBody>
      </p:sp>
    </p:spTree>
    <p:extLst>
      <p:ext uri="{BB962C8B-B14F-4D97-AF65-F5344CB8AC3E}">
        <p14:creationId xmlns:p14="http://schemas.microsoft.com/office/powerpoint/2010/main" val="2029433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ea typeface="Calibri" panose="020F0502020204030204" pitchFamily="34" charset="0"/>
                <a:cs typeface="Calibri" panose="020F0502020204030204" pitchFamily="34" charset="0"/>
              </a:rPr>
              <a:t>Facilitator Actions:</a:t>
            </a:r>
          </a:p>
          <a:p>
            <a:pPr marL="171450" indent="-171450">
              <a:buFont typeface="Arial" panose="020B0604020202020204" pitchFamily="34" charset="0"/>
              <a:buChar char="•"/>
            </a:pPr>
            <a:r>
              <a:rPr lang="en-US" sz="1400" b="0" i="1">
                <a:cs typeface="Calibri" panose="020F0502020204030204" pitchFamily="34" charset="0"/>
              </a:rPr>
              <a:t>Display slide.</a:t>
            </a:r>
          </a:p>
          <a:p>
            <a:pPr marL="171450" indent="-171450">
              <a:buFont typeface="Arial" panose="020B0604020202020204" pitchFamily="34" charset="0"/>
              <a:buChar char="•"/>
            </a:pPr>
            <a:r>
              <a:rPr lang="en-US" sz="1400" b="0" i="1">
                <a:cs typeface="Calibri" panose="020F0502020204030204" pitchFamily="34" charset="0"/>
              </a:rPr>
              <a:t>Discuss how graphic relates to topic.</a:t>
            </a:r>
          </a:p>
          <a:p>
            <a:pPr marL="171450" indent="-171450">
              <a:buFont typeface="Arial" panose="020B0604020202020204" pitchFamily="34" charset="0"/>
              <a:buChar char="•"/>
            </a:pPr>
            <a:r>
              <a:rPr lang="en-US" sz="1400" b="0" i="1">
                <a:cs typeface="Calibri" panose="020F0502020204030204" pitchFamily="34" charset="0"/>
              </a:rPr>
              <a:t>Monitor </a:t>
            </a:r>
            <a:r>
              <a:rPr lang="en-US" sz="1400" i="1">
                <a:effectLst/>
                <a:ea typeface="Calibri" panose="020F0502020204030204" pitchFamily="34" charset="0"/>
                <a:cs typeface="Calibri" panose="020F0502020204030204" pitchFamily="34" charset="0"/>
              </a:rPr>
              <a:t>the discussions of the Sailors.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cs typeface="Calibri" panose="020F0502020204030204" pitchFamily="34" charset="0"/>
              </a:rPr>
              <a:t>Facilitator Content:</a:t>
            </a:r>
          </a:p>
          <a:p>
            <a:pPr marL="0" indent="0">
              <a:buFont typeface="Arial" panose="020B0604020202020204" pitchFamily="34" charset="0"/>
              <a:buNone/>
            </a:pPr>
            <a:r>
              <a:rPr lang="en-US" sz="1400" b="0" i="1">
                <a:cs typeface="Calibri" panose="020F0502020204030204" pitchFamily="34" charset="0"/>
              </a:rPr>
              <a:t>Perform:</a:t>
            </a:r>
          </a:p>
          <a:p>
            <a:pPr marL="171450" indent="-171450">
              <a:buFont typeface="Arial" panose="020B0604020202020204" pitchFamily="34" charset="0"/>
              <a:buChar char="•"/>
            </a:pPr>
            <a:r>
              <a:rPr lang="en-US" sz="1400" b="0" i="0">
                <a:cs typeface="Calibri" panose="020F0502020204030204" pitchFamily="34" charset="0"/>
              </a:rPr>
              <a:t>Instruct each Sailor to partner with another Sailor to discuss, “What is one life experience or relationship that has impacted who you are today?” </a:t>
            </a:r>
          </a:p>
          <a:p>
            <a:pPr marL="171450" indent="-171450">
              <a:buFont typeface="Arial" panose="020B0604020202020204" pitchFamily="34" charset="0"/>
              <a:buChar char="•"/>
            </a:pPr>
            <a:r>
              <a:rPr lang="en-US" sz="1400" b="0" i="0">
                <a:cs typeface="Calibri" panose="020F0502020204030204" pitchFamily="34" charset="0"/>
              </a:rPr>
              <a:t>Allow 3 minutes for this discussion. </a:t>
            </a:r>
          </a:p>
          <a:p>
            <a:pPr marL="171450" indent="-171450">
              <a:buFont typeface="Arial" panose="020B0604020202020204" pitchFamily="34" charset="0"/>
              <a:buChar char="•"/>
            </a:pPr>
            <a:r>
              <a:rPr lang="en-US" sz="1400" b="0" i="0">
                <a:cs typeface="Calibri" panose="020F0502020204030204" pitchFamily="34" charset="0"/>
              </a:rPr>
              <a:t>At the end of the 3 minutes, ask Sailors to come back together as a group and ask if any Sailors would like to share their responses.</a:t>
            </a:r>
          </a:p>
          <a:p>
            <a:pPr marL="171450" indent="-171450">
              <a:buFont typeface="Arial" panose="020B0604020202020204" pitchFamily="34" charset="0"/>
              <a:buChar char="•"/>
            </a:pPr>
            <a:r>
              <a:rPr lang="en-US" sz="1400" b="0" i="0">
                <a:cs typeface="Calibri" panose="020F0502020204030204" pitchFamily="34" charset="0"/>
              </a:rPr>
              <a:t>Allow 2 minutes for Sailor responses.</a:t>
            </a:r>
          </a:p>
          <a:p>
            <a:pPr marL="0" indent="0">
              <a:buFont typeface="Arial" panose="020B0604020202020204" pitchFamily="34" charset="0"/>
              <a:buNone/>
            </a:pPr>
            <a:r>
              <a:rPr lang="en-US" sz="1400" b="0" i="1">
                <a:cs typeface="Calibri" panose="020F0502020204030204" pitchFamily="34" charset="0"/>
              </a:rPr>
              <a:t>Inform: </a:t>
            </a:r>
          </a:p>
          <a:p>
            <a:pPr marL="171450" indent="-171450">
              <a:buFont typeface="Arial" panose="020B0604020202020204" pitchFamily="34" charset="0"/>
              <a:buChar char="•"/>
            </a:pPr>
            <a:r>
              <a:rPr lang="en-US" sz="1400" b="0" i="0">
                <a:cs typeface="Calibri" panose="020F0502020204030204" pitchFamily="34" charset="0"/>
              </a:rPr>
              <a:t>Many of your answers included experiences that impacted your Spirit. You may have experienced a situation or relationship that led to your belief that you never want to behave in a similar manner, or have thought to yourself, “This is what right looks like.” With these experiences, at least one of your values surfaced in your Spirit, and you realized something about your character and your values.</a:t>
            </a:r>
          </a:p>
        </p:txBody>
      </p:sp>
      <p:sp>
        <p:nvSpPr>
          <p:cNvPr id="4" name="Slide Number Placeholder 3"/>
          <p:cNvSpPr>
            <a:spLocks noGrp="1"/>
          </p:cNvSpPr>
          <p:nvPr>
            <p:ph type="sldNum" sz="quarter" idx="5"/>
          </p:nvPr>
        </p:nvSpPr>
        <p:spPr/>
        <p:txBody>
          <a:bodyPr/>
          <a:lstStyle/>
          <a:p>
            <a:fld id="{A43DECA1-90B2-4901-9C02-4FB4999FDED7}" type="slidenum">
              <a:rPr lang="en-US" smtClean="0"/>
              <a:t>11</a:t>
            </a:fld>
            <a:endParaRPr lang="en-US"/>
          </a:p>
        </p:txBody>
      </p:sp>
    </p:spTree>
    <p:extLst>
      <p:ext uri="{BB962C8B-B14F-4D97-AF65-F5344CB8AC3E}">
        <p14:creationId xmlns:p14="http://schemas.microsoft.com/office/powerpoint/2010/main" val="884056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ea typeface="Calibri" panose="020F0502020204030204" pitchFamily="34" charset="0"/>
                <a:cs typeface="Calibri" panose="020F0502020204030204" pitchFamily="34" charset="0"/>
              </a:rPr>
              <a:t>Facilitator Actions:</a:t>
            </a:r>
          </a:p>
          <a:p>
            <a:pPr marL="171450" indent="-171450">
              <a:buFont typeface="Arial" panose="020B0604020202020204" pitchFamily="34" charset="0"/>
              <a:buChar char="•"/>
            </a:pPr>
            <a:r>
              <a:rPr lang="en-US" sz="1400" b="0" i="1">
                <a:cs typeface="Calibri" panose="020F0502020204030204" pitchFamily="34" charset="0"/>
              </a:rPr>
              <a:t>Display slide.</a:t>
            </a:r>
          </a:p>
          <a:p>
            <a:pPr marL="171450" indent="-171450">
              <a:buFont typeface="Arial" panose="020B0604020202020204" pitchFamily="34" charset="0"/>
              <a:buChar char="•"/>
            </a:pPr>
            <a:r>
              <a:rPr lang="en-US" sz="1400" b="0" i="1">
                <a:cs typeface="Calibri" panose="020F0502020204030204" pitchFamily="34" charset="0"/>
              </a:rPr>
              <a:t>Discuss how graphic relates to topic.</a:t>
            </a:r>
          </a:p>
          <a:p>
            <a:pPr marL="171450" indent="-171450">
              <a:buFont typeface="Arial" panose="020B0604020202020204" pitchFamily="34" charset="0"/>
              <a:buChar char="•"/>
            </a:pPr>
            <a:r>
              <a:rPr lang="en-US" sz="1400" b="0" i="1">
                <a:cs typeface="Calibri" panose="020F0502020204030204" pitchFamily="34" charset="0"/>
              </a:rPr>
              <a:t>Monitor </a:t>
            </a:r>
            <a:r>
              <a:rPr lang="en-US" sz="1400" i="1">
                <a:effectLst/>
                <a:ea typeface="Calibri" panose="020F0502020204030204" pitchFamily="34" charset="0"/>
                <a:cs typeface="Calibri" panose="020F0502020204030204" pitchFamily="34" charset="0"/>
              </a:rPr>
              <a:t>the discussions of the Sailors.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cs typeface="Calibri" panose="020F0502020204030204" pitchFamily="34" charset="0"/>
              </a:rPr>
              <a:t>Facilitator Content:</a:t>
            </a:r>
          </a:p>
          <a:p>
            <a:pPr marL="0" indent="0">
              <a:buFont typeface="Arial" panose="020B0604020202020204" pitchFamily="34" charset="0"/>
              <a:buNone/>
            </a:pPr>
            <a:r>
              <a:rPr lang="en-US" sz="1400" b="0" i="1">
                <a:cs typeface="Calibri" panose="020F0502020204030204" pitchFamily="34" charset="0"/>
              </a:rPr>
              <a:t>Discuss:</a:t>
            </a:r>
          </a:p>
          <a:p>
            <a:pPr marL="171450" indent="-171450">
              <a:buFont typeface="Arial" panose="020B0604020202020204" pitchFamily="34" charset="0"/>
              <a:buChar char="•"/>
            </a:pPr>
            <a:r>
              <a:rPr lang="en-US" sz="1400" b="0" i="0">
                <a:cs typeface="Calibri" panose="020F0502020204030204" pitchFamily="34" charset="0"/>
              </a:rPr>
              <a:t>Lead a 3-minute group discussion: </a:t>
            </a:r>
            <a:r>
              <a:rPr lang="en-US" sz="1400" b="0" i="0">
                <a:latin typeface="Calibri" panose="020F0502020204030204" pitchFamily="34" charset="0"/>
                <a:cs typeface="Calibri" panose="020F0502020204030204" pitchFamily="34" charset="0"/>
              </a:rPr>
              <a:t>What principles or causes would you fight or sacrifice for, and what makes them worth it?</a:t>
            </a:r>
          </a:p>
          <a:p>
            <a:pPr marL="0" indent="0">
              <a:buFont typeface="Arial" panose="020B0604020202020204" pitchFamily="34" charset="0"/>
              <a:buNone/>
            </a:pPr>
            <a:r>
              <a:rPr lang="en-US" sz="1400" b="0" i="1">
                <a:cs typeface="Calibri" panose="020F0502020204030204" pitchFamily="34" charset="0"/>
              </a:rPr>
              <a:t>Inform: </a:t>
            </a:r>
          </a:p>
          <a:p>
            <a:pPr marL="171450" indent="-171450">
              <a:buFont typeface="Arial" panose="020B0604020202020204" pitchFamily="34" charset="0"/>
              <a:buChar char="•"/>
            </a:pPr>
            <a:r>
              <a:rPr lang="en-US" sz="1400" b="0" i="0">
                <a:cs typeface="Calibri" panose="020F0502020204030204" pitchFamily="34" charset="0"/>
              </a:rPr>
              <a:t>Regarding what we would be willing to fight for, notice the similarities in our answers. When we compare our answers for why we would be willing to fight, our answers vary. When we think of why we would be willing to fight, we are touching on the values that are unique to each of us.</a:t>
            </a:r>
            <a:endParaRPr lang="en-US" sz="1400" b="0" i="1">
              <a:cs typeface="Calibri" panose="020F0502020204030204" pitchFamily="34" charset="0"/>
            </a:endParaRPr>
          </a:p>
        </p:txBody>
      </p:sp>
      <p:sp>
        <p:nvSpPr>
          <p:cNvPr id="4" name="Slide Number Placeholder 3"/>
          <p:cNvSpPr>
            <a:spLocks noGrp="1"/>
          </p:cNvSpPr>
          <p:nvPr>
            <p:ph type="sldNum" sz="quarter" idx="5"/>
          </p:nvPr>
        </p:nvSpPr>
        <p:spPr/>
        <p:txBody>
          <a:bodyPr/>
          <a:lstStyle/>
          <a:p>
            <a:fld id="{A43DECA1-90B2-4901-9C02-4FB4999FDED7}" type="slidenum">
              <a:rPr lang="en-US" smtClean="0"/>
              <a:t>12</a:t>
            </a:fld>
            <a:endParaRPr lang="en-US"/>
          </a:p>
        </p:txBody>
      </p:sp>
    </p:spTree>
    <p:extLst>
      <p:ext uri="{BB962C8B-B14F-4D97-AF65-F5344CB8AC3E}">
        <p14:creationId xmlns:p14="http://schemas.microsoft.com/office/powerpoint/2010/main" val="3505312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ea typeface="Calibri" panose="020F0502020204030204" pitchFamily="34" charset="0"/>
                <a:cs typeface="Calibri" panose="020F0502020204030204" pitchFamily="34" charset="0"/>
              </a:rPr>
              <a:t>Facilitator Actions:</a:t>
            </a:r>
          </a:p>
          <a:p>
            <a:pPr marL="171450" indent="-171450">
              <a:buFont typeface="Arial" panose="020B0604020202020204" pitchFamily="34" charset="0"/>
              <a:buChar char="•"/>
            </a:pPr>
            <a:r>
              <a:rPr lang="en-US" sz="1400" b="0" i="1">
                <a:cs typeface="Calibri" panose="020F0502020204030204" pitchFamily="34" charset="0"/>
              </a:rPr>
              <a:t>Display slide.</a:t>
            </a:r>
          </a:p>
          <a:p>
            <a:pPr marL="171450" indent="-171450">
              <a:buFont typeface="Arial" panose="020B0604020202020204" pitchFamily="34" charset="0"/>
              <a:buChar char="•"/>
            </a:pPr>
            <a:r>
              <a:rPr lang="en-US" sz="1400" b="0" i="1">
                <a:cs typeface="Calibri" panose="020F0502020204030204" pitchFamily="34" charset="0"/>
              </a:rPr>
              <a:t>Discuss how graphic relates to topic.</a:t>
            </a:r>
          </a:p>
          <a:p>
            <a:pPr marL="171450" indent="-171450">
              <a:buFont typeface="Arial" panose="020B0604020202020204" pitchFamily="34" charset="0"/>
              <a:buChar char="•"/>
            </a:pPr>
            <a:r>
              <a:rPr lang="en-US" sz="1400" b="0" i="1">
                <a:cs typeface="Calibri" panose="020F0502020204030204" pitchFamily="34" charset="0"/>
              </a:rPr>
              <a:t>Monitor </a:t>
            </a:r>
            <a:r>
              <a:rPr lang="en-US" sz="1400" i="1">
                <a:effectLst/>
                <a:ea typeface="Calibri" panose="020F0502020204030204" pitchFamily="34" charset="0"/>
                <a:cs typeface="Calibri" panose="020F0502020204030204" pitchFamily="34" charset="0"/>
              </a:rPr>
              <a:t>the discussions of the Sailors.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cs typeface="Calibri" panose="020F0502020204030204" pitchFamily="34" charset="0"/>
              </a:rPr>
              <a:t>Facilitator Content:</a:t>
            </a:r>
          </a:p>
          <a:p>
            <a:pPr marL="0" indent="0">
              <a:buFont typeface="Arial" panose="020B0604020202020204" pitchFamily="34" charset="0"/>
              <a:buNone/>
            </a:pPr>
            <a:r>
              <a:rPr lang="en-US" sz="1400" b="0" i="1">
                <a:cs typeface="Calibri" panose="020F0502020204030204" pitchFamily="34" charset="0"/>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cs typeface="Calibri" panose="020F0502020204030204" pitchFamily="34" charset="0"/>
              </a:rPr>
              <a:t>The following are examples of what we are willing to fight for based on any of these three connections:</a:t>
            </a:r>
          </a:p>
          <a:p>
            <a:pPr marL="283464" marR="0" lvl="1"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a:cs typeface="Calibri" panose="020F0502020204030204" pitchFamily="34" charset="0"/>
              </a:rPr>
              <a:t>Self</a:t>
            </a:r>
          </a:p>
          <a:p>
            <a:pPr marL="283464" marR="0" lvl="1"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a:cs typeface="Calibri" panose="020F0502020204030204" pitchFamily="34" charset="0"/>
              </a:rPr>
              <a:t>Greater good</a:t>
            </a:r>
          </a:p>
          <a:p>
            <a:pPr marL="283464" marR="0" lvl="1"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a:cs typeface="Calibri" panose="020F0502020204030204" pitchFamily="34" charset="0"/>
              </a:rPr>
              <a:t>Higher power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cs typeface="Calibri" panose="020F0502020204030204" pitchFamily="34" charset="0"/>
              </a:rPr>
              <a:t>When we know what we want and where we are heading, we can make the connection to ourselves (e.g., better life, promotion, or increased fitness level).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cs typeface="Calibri" panose="020F0502020204030204" pitchFamily="34" charset="0"/>
              </a:rPr>
              <a:t>To connect to the greater good, we are tying into something outside of ourselves that we are willing to serve through personal sacrifice (e.g., family members, shipmates, community, or 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cs typeface="Calibri" panose="020F0502020204030204" pitchFamily="34" charset="0"/>
              </a:rPr>
              <a:t>Making the connection to a higher power means connecting to something greater than ourselves. This does not necessarily mean a religious figure, though we may make that connection. This is connecting to something outside of the human race that resonates with us and our values (e.g., love, divinity, nature, or universe).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cs typeface="Calibri" panose="020F0502020204030204" pitchFamily="34" charset="0"/>
              </a:rPr>
              <a:t>Note that not all of us will make the connection to self, the greater good, or a higher power. However, where we do connect sheds some light on our identities.</a:t>
            </a:r>
          </a:p>
          <a:p>
            <a:pPr marL="0" indent="0">
              <a:buFont typeface="Arial" panose="020B0604020202020204" pitchFamily="34" charset="0"/>
              <a:buNone/>
            </a:pPr>
            <a:r>
              <a:rPr lang="en-US" sz="1400" b="0" i="1">
                <a:cs typeface="Calibri" panose="020F0502020204030204" pitchFamily="34" charset="0"/>
              </a:rPr>
              <a:t>Discuss:</a:t>
            </a:r>
          </a:p>
          <a:p>
            <a:pPr marL="171450" indent="-171450">
              <a:buFont typeface="Arial" panose="020B0604020202020204" pitchFamily="34" charset="0"/>
              <a:buChar char="•"/>
            </a:pPr>
            <a:r>
              <a:rPr lang="en-US" sz="1400" b="0" i="0">
                <a:cs typeface="Calibri" panose="020F0502020204030204" pitchFamily="34" charset="0"/>
              </a:rPr>
              <a:t>How does your perception of who you are and what you are willing to fight for connect to self, the greater good, or a higher power?</a:t>
            </a:r>
          </a:p>
          <a:p>
            <a:pPr marL="0" indent="0">
              <a:buFont typeface="Arial" panose="020B0604020202020204" pitchFamily="34" charset="0"/>
              <a:buNone/>
            </a:pPr>
            <a:r>
              <a:rPr lang="en-US" sz="1400" b="0" i="1">
                <a:cs typeface="Calibri" panose="020F0502020204030204" pitchFamily="34" charset="0"/>
              </a:rPr>
              <a:t>Inform: </a:t>
            </a:r>
          </a:p>
          <a:p>
            <a:pPr marL="171450" indent="-171450">
              <a:buFont typeface="Arial" panose="020B0604020202020204" pitchFamily="34" charset="0"/>
              <a:buChar char="•"/>
            </a:pPr>
            <a:r>
              <a:rPr lang="en-US" sz="1400" b="0" i="0">
                <a:cs typeface="Calibri" panose="020F0502020204030204" pitchFamily="34" charset="0"/>
              </a:rPr>
              <a:t>What are your ultimate goals or desires for your connections? Consider what you want others’ perceptions of you to be (self). </a:t>
            </a:r>
          </a:p>
          <a:p>
            <a:pPr marL="0" indent="0">
              <a:buFont typeface="Arial" panose="020B0604020202020204" pitchFamily="34" charset="0"/>
              <a:buNone/>
            </a:pPr>
            <a:r>
              <a:rPr lang="en-US" sz="1400" b="0" i="1">
                <a:cs typeface="Calibri" panose="020F0502020204030204" pitchFamily="34" charset="0"/>
              </a:rPr>
              <a:t>Discuss:</a:t>
            </a:r>
          </a:p>
          <a:p>
            <a:pPr marL="171450" indent="-171450">
              <a:buFont typeface="Arial" panose="020B0604020202020204" pitchFamily="34" charset="0"/>
              <a:buChar char="•"/>
            </a:pPr>
            <a:r>
              <a:rPr lang="en-US" sz="1400" b="0" i="0">
                <a:cs typeface="Calibri" panose="020F0502020204030204" pitchFamily="34" charset="0"/>
              </a:rPr>
              <a:t>What legacy do you want to leave with others and the world (greater good)? </a:t>
            </a:r>
          </a:p>
          <a:p>
            <a:pPr marL="171450" indent="-171450">
              <a:buFont typeface="Arial" panose="020B0604020202020204" pitchFamily="34" charset="0"/>
              <a:buChar char="•"/>
            </a:pPr>
            <a:r>
              <a:rPr lang="en-US" sz="1400" b="0" i="0">
                <a:cs typeface="Calibri" panose="020F0502020204030204" pitchFamily="34" charset="0"/>
              </a:rPr>
              <a:t>What do you aspire to accomplish in your connection with your higher power?</a:t>
            </a:r>
          </a:p>
          <a:p>
            <a:pPr marL="171450" indent="-171450">
              <a:buFont typeface="Arial" panose="020B0604020202020204" pitchFamily="34" charset="0"/>
              <a:buChar char="•"/>
            </a:pPr>
            <a:r>
              <a:rPr lang="en-US" sz="1400" b="0" i="0">
                <a:cs typeface="Calibri" panose="020F0502020204030204" pitchFamily="34" charset="0"/>
              </a:rPr>
              <a:t>Why do you think it's important to defend the Constitution and not a person? Answer: Because the Constitution is the law that protects everyone's rights and freedoms.</a:t>
            </a:r>
          </a:p>
          <a:p>
            <a:pPr marL="171450" indent="-171450">
              <a:buFont typeface="Arial" panose="020B0604020202020204" pitchFamily="34" charset="0"/>
              <a:buChar char="•"/>
            </a:pPr>
            <a:r>
              <a:rPr lang="en-US" sz="1400" b="0" i="0">
                <a:cs typeface="Calibri" panose="020F0502020204030204" pitchFamily="34" charset="0"/>
              </a:rPr>
              <a:t>The Constitution starts with “We the People” and says we should keep peace at home and defend our country. How does your job in the Navy help do that?</a:t>
            </a:r>
          </a:p>
        </p:txBody>
      </p:sp>
      <p:sp>
        <p:nvSpPr>
          <p:cNvPr id="4" name="Slide Number Placeholder 3"/>
          <p:cNvSpPr>
            <a:spLocks noGrp="1"/>
          </p:cNvSpPr>
          <p:nvPr>
            <p:ph type="sldNum" sz="quarter" idx="5"/>
          </p:nvPr>
        </p:nvSpPr>
        <p:spPr/>
        <p:txBody>
          <a:bodyPr/>
          <a:lstStyle/>
          <a:p>
            <a:fld id="{A43DECA1-90B2-4901-9C02-4FB4999FDED7}" type="slidenum">
              <a:rPr lang="en-US" smtClean="0"/>
              <a:t>13</a:t>
            </a:fld>
            <a:endParaRPr lang="en-US"/>
          </a:p>
        </p:txBody>
      </p:sp>
    </p:spTree>
    <p:extLst>
      <p:ext uri="{BB962C8B-B14F-4D97-AF65-F5344CB8AC3E}">
        <p14:creationId xmlns:p14="http://schemas.microsoft.com/office/powerpoint/2010/main" val="1874632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ea typeface="Calibri" panose="020F0502020204030204" pitchFamily="34" charset="0"/>
                <a:cs typeface="Calibri" panose="020F0502020204030204" pitchFamily="34" charset="0"/>
              </a:rPr>
              <a:t>Facilitator Actions:</a:t>
            </a:r>
          </a:p>
          <a:p>
            <a:pPr marL="171450" indent="-171450">
              <a:buFont typeface="Arial" panose="020B0604020202020204" pitchFamily="34" charset="0"/>
              <a:buChar char="•"/>
            </a:pPr>
            <a:r>
              <a:rPr lang="en-US" sz="1400" b="0" i="1">
                <a:cs typeface="Calibri" panose="020F0502020204030204" pitchFamily="34" charset="0"/>
              </a:rPr>
              <a:t>Display slide.</a:t>
            </a:r>
          </a:p>
          <a:p>
            <a:pPr marL="171450" indent="-171450">
              <a:buFont typeface="Arial" panose="020B0604020202020204" pitchFamily="34" charset="0"/>
              <a:buChar char="•"/>
            </a:pPr>
            <a:r>
              <a:rPr lang="en-US" sz="1400" b="0" i="1">
                <a:cs typeface="Calibri" panose="020F0502020204030204" pitchFamily="34" charset="0"/>
              </a:rPr>
              <a:t>Discuss how graphics relate to topic.</a:t>
            </a:r>
          </a:p>
          <a:p>
            <a:pPr marL="171450" indent="-171450">
              <a:buFont typeface="Arial" panose="020B0604020202020204" pitchFamily="34" charset="0"/>
              <a:buChar char="•"/>
            </a:pPr>
            <a:r>
              <a:rPr lang="en-US" sz="1400" b="0" i="1">
                <a:cs typeface="Calibri" panose="020F0502020204030204" pitchFamily="34" charset="0"/>
              </a:rPr>
              <a:t>Monitor </a:t>
            </a:r>
            <a:r>
              <a:rPr lang="en-US" sz="1400" i="1">
                <a:effectLst/>
                <a:ea typeface="Calibri" panose="020F0502020204030204" pitchFamily="34" charset="0"/>
                <a:cs typeface="Calibri" panose="020F0502020204030204" pitchFamily="34" charset="0"/>
              </a:rPr>
              <a:t>the discussions of the Sailors.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cs typeface="Calibri" panose="020F0502020204030204" pitchFamily="34" charset="0"/>
              </a:rPr>
              <a:t>Facilitator Content:</a:t>
            </a:r>
          </a:p>
          <a:p>
            <a:pPr marL="0" indent="0">
              <a:buFont typeface="Arial" panose="020B0604020202020204" pitchFamily="34" charset="0"/>
              <a:buNone/>
            </a:pPr>
            <a:r>
              <a:rPr lang="en-US" sz="1400" b="0" i="1">
                <a:cs typeface="Calibri" panose="020F0502020204030204" pitchFamily="34" charset="0"/>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cs typeface="Calibri" panose="020F0502020204030204" pitchFamily="34" charset="0"/>
              </a:rPr>
              <a:t>Knowing your why affirms your identity, connections, values, and goals. Your why may not be exactly as you view yourself currently. Counterproductive (negative) thoughts such as “I am not that person,” or “I will never achieve that goal,” may creep in. Recall that your why is who you aspire to be; it is your values in action and your personal code of conduct. Your why is a statement to you, from you, and about who you want to be, as well as the steps you will take to become the best version of yourself.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cs typeface="Calibri" panose="020F0502020204030204" pitchFamily="34" charset="0"/>
              </a:rPr>
              <a:t>Self example: My life has value. I am always at the ready to fight for and defend freedom.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cs typeface="Calibri" panose="020F0502020204030204" pitchFamily="34" charset="0"/>
              </a:rPr>
              <a:t>Greater good example: I am a loyal friend, colleague, and family member. I will honor the people I care about by ensuring my behavior reflects my character.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cs typeface="Calibri" panose="020F0502020204030204" pitchFamily="34" charset="0"/>
              </a:rPr>
              <a:t>Higher power example: I serve my higher power by treating others with kindness, dignity, and respect even when I view them as unlikeable or unlovable. </a:t>
            </a:r>
          </a:p>
          <a:p>
            <a:pPr marL="0" indent="0">
              <a:buFont typeface="Arial" panose="020B0604020202020204" pitchFamily="34" charset="0"/>
              <a:buNone/>
            </a:pPr>
            <a:r>
              <a:rPr lang="en-US" sz="1400" b="0" i="1">
                <a:cs typeface="Calibri" panose="020F0502020204030204" pitchFamily="34" charset="0"/>
              </a:rPr>
              <a:t>Discuss:</a:t>
            </a:r>
          </a:p>
          <a:p>
            <a:pPr marL="171450" indent="-171450">
              <a:buFont typeface="Arial" panose="020B0604020202020204" pitchFamily="34" charset="0"/>
              <a:buChar char="•"/>
            </a:pPr>
            <a:r>
              <a:rPr lang="en-US" sz="1400" b="0" i="0">
                <a:cs typeface="Calibri" panose="020F0502020204030204" pitchFamily="34" charset="0"/>
              </a:rPr>
              <a:t>What is an example of your why that connects to yourself? How might this change over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cs typeface="Calibri" panose="020F0502020204030204" pitchFamily="34" charset="0"/>
              </a:rPr>
              <a:t>What is an example of your why that connects to the greater good? How might this change over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cs typeface="Calibri" panose="020F0502020204030204" pitchFamily="34" charset="0"/>
              </a:rPr>
              <a:t>What is an example of your why that connects to your higher power? How might this change over 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1">
                <a:cs typeface="Calibri" panose="020F0502020204030204" pitchFamily="34" charset="0"/>
              </a:rPr>
              <a:t>Inform: </a:t>
            </a:r>
          </a:p>
          <a:p>
            <a:pPr marL="171450" indent="-171450">
              <a:buFont typeface="Arial" panose="020B0604020202020204" pitchFamily="34" charset="0"/>
              <a:buChar char="•"/>
            </a:pPr>
            <a:r>
              <a:rPr lang="en-US" sz="1400" b="0" i="0">
                <a:cs typeface="Calibri" panose="020F0502020204030204" pitchFamily="34" charset="0"/>
              </a:rPr>
              <a:t>As you move through the Warrior Mindset’s execution phase, your why should be sharpened, honed, and refined as you gain knowledge and experience. Keeping an updated record of your why allows it to guide your every step. Reviewing and refining your why will lead you to act with character, conviction, and decisiveness.</a:t>
            </a:r>
            <a:endParaRPr lang="en-US" sz="1400">
              <a:cs typeface="Calibri" panose="020F0502020204030204" pitchFamily="34" charset="0"/>
            </a:endParaRPr>
          </a:p>
        </p:txBody>
      </p:sp>
      <p:sp>
        <p:nvSpPr>
          <p:cNvPr id="4" name="Slide Number Placeholder 3"/>
          <p:cNvSpPr>
            <a:spLocks noGrp="1"/>
          </p:cNvSpPr>
          <p:nvPr>
            <p:ph type="sldNum" sz="quarter" idx="5"/>
          </p:nvPr>
        </p:nvSpPr>
        <p:spPr/>
        <p:txBody>
          <a:bodyPr/>
          <a:lstStyle/>
          <a:p>
            <a:fld id="{A43DECA1-90B2-4901-9C02-4FB4999FDED7}" type="slidenum">
              <a:rPr lang="en-US" smtClean="0"/>
              <a:t>14</a:t>
            </a:fld>
            <a:endParaRPr lang="en-US"/>
          </a:p>
        </p:txBody>
      </p:sp>
    </p:spTree>
    <p:extLst>
      <p:ext uri="{BB962C8B-B14F-4D97-AF65-F5344CB8AC3E}">
        <p14:creationId xmlns:p14="http://schemas.microsoft.com/office/powerpoint/2010/main" val="3033522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36" marR="0" indent="-173736">
              <a:lnSpc>
                <a:spcPct val="100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Facilitator Actions:</a:t>
            </a:r>
          </a:p>
          <a:p>
            <a:pPr marL="173736" indent="-173736">
              <a:lnSpc>
                <a:spcPct val="100000"/>
              </a:lnSpc>
              <a:spcBef>
                <a:spcPts val="0"/>
              </a:spcBef>
              <a:spcAft>
                <a:spcPts val="0"/>
              </a:spcAft>
              <a:buFont typeface="Arial" panose="020B0604020202020204" pitchFamily="34" charset="0"/>
              <a:buChar char="•"/>
            </a:pPr>
            <a:r>
              <a:rPr lang="en-US" sz="1400" i="1">
                <a:effectLst/>
                <a:latin typeface="+mn-lt"/>
                <a:ea typeface="Calibri" panose="020F0502020204030204" pitchFamily="34" charset="0"/>
                <a:cs typeface="Times New Roman" panose="02020603050405020304" pitchFamily="18" charset="0"/>
              </a:rPr>
              <a:t>Display slide.</a:t>
            </a:r>
          </a:p>
          <a:p>
            <a:pPr marL="173736" indent="-173736">
              <a:lnSpc>
                <a:spcPct val="100000"/>
              </a:lnSpc>
              <a:spcBef>
                <a:spcPts val="0"/>
              </a:spcBef>
              <a:spcAft>
                <a:spcPts val="0"/>
              </a:spcAft>
              <a:buFont typeface="Arial" panose="020B0604020202020204" pitchFamily="34" charset="0"/>
              <a:buChar char="•"/>
            </a:pPr>
            <a:r>
              <a:rPr lang="en-US" sz="1400" i="1">
                <a:effectLst/>
                <a:latin typeface="+mn-lt"/>
                <a:ea typeface="Calibri" panose="020F0502020204030204" pitchFamily="34" charset="0"/>
                <a:cs typeface="Times New Roman" panose="02020603050405020304" pitchFamily="18" charset="0"/>
              </a:rPr>
              <a:t>Review topics discussed and ask if there are any questions.</a:t>
            </a:r>
          </a:p>
          <a:p>
            <a:pPr marL="173736" indent="-173736">
              <a:lnSpc>
                <a:spcPct val="100000"/>
              </a:lnSpc>
              <a:spcBef>
                <a:spcPts val="0"/>
              </a:spcBef>
              <a:spcAft>
                <a:spcPts val="0"/>
              </a:spcAft>
              <a:buFont typeface="Arial" panose="020B0604020202020204" pitchFamily="34" charset="0"/>
              <a:buChar char="•"/>
            </a:pPr>
            <a:r>
              <a:rPr lang="en-US" sz="1400" i="1">
                <a:effectLst/>
                <a:latin typeface="+mn-lt"/>
                <a:ea typeface="Calibri" panose="020F0502020204030204" pitchFamily="34" charset="0"/>
                <a:cs typeface="Times New Roman" panose="02020603050405020304" pitchFamily="18" charset="0"/>
              </a:rPr>
              <a:t>Check Sailor </a:t>
            </a:r>
            <a:r>
              <a:rPr lang="en-US" sz="1400" b="0" i="1" u="none" strike="noStrike" baseline="0">
                <a:latin typeface="+mn-lt"/>
              </a:rPr>
              <a:t>comprehension by providing review questions and/or problems.</a:t>
            </a:r>
          </a:p>
          <a:p>
            <a:pPr marL="173736" indent="-173736">
              <a:lnSpc>
                <a:spcPct val="100000"/>
              </a:lnSpc>
              <a:spcBef>
                <a:spcPts val="0"/>
              </a:spcBef>
              <a:spcAft>
                <a:spcPts val="0"/>
              </a:spcAft>
              <a:buFont typeface="Arial" panose="020B0604020202020204" pitchFamily="34" charset="0"/>
              <a:buChar char="•"/>
            </a:pPr>
            <a:r>
              <a:rPr lang="en-US" sz="1400" b="0" i="1" u="none" strike="noStrike" baseline="0">
                <a:effectLst/>
                <a:latin typeface="+mn-lt"/>
                <a:ea typeface="Calibri" panose="020F0502020204030204" pitchFamily="34" charset="0"/>
                <a:cs typeface="Times New Roman" panose="02020603050405020304" pitchFamily="18" charset="0"/>
              </a:rPr>
              <a:t>Discuss how the call to action supports and encourages Sailors’ post training.</a:t>
            </a:r>
          </a:p>
          <a:p>
            <a:pPr marL="173736" indent="-173736">
              <a:lnSpc>
                <a:spcPct val="100000"/>
              </a:lnSpc>
              <a:spcBef>
                <a:spcPts val="0"/>
              </a:spcBef>
              <a:spcAft>
                <a:spcPts val="0"/>
              </a:spcAft>
              <a:buFont typeface="Arial" panose="020B0604020202020204" pitchFamily="34" charset="0"/>
              <a:buChar char="•"/>
            </a:pPr>
            <a:r>
              <a:rPr lang="en-US" sz="1400" b="0" i="1" u="none" strike="noStrike" baseline="0">
                <a:effectLst/>
                <a:latin typeface="+mn-lt"/>
                <a:ea typeface="Calibri" panose="020F0502020204030204" pitchFamily="34" charset="0"/>
                <a:cs typeface="Times New Roman" panose="02020603050405020304" pitchFamily="18" charset="0"/>
              </a:rPr>
              <a:t>Relate call to action to Warrior Toughness. </a:t>
            </a:r>
            <a:endParaRPr lang="en-US" sz="1400" i="1">
              <a:effectLst/>
              <a:latin typeface="+mn-lt"/>
              <a:ea typeface="Calibri" panose="020F0502020204030204" pitchFamily="34" charset="0"/>
              <a:cs typeface="Times New Roman" panose="02020603050405020304" pitchFamily="18" charset="0"/>
            </a:endParaRPr>
          </a:p>
          <a:p>
            <a:r>
              <a:rPr lang="en-US" sz="1400" b="1">
                <a:latin typeface="+mn-lt"/>
              </a:rPr>
              <a:t>Facilitator Content: </a:t>
            </a:r>
            <a:r>
              <a:rPr lang="en-US" sz="1400" b="0">
                <a:latin typeface="+mn-lt"/>
              </a:rPr>
              <a:t>N/A</a:t>
            </a:r>
          </a:p>
        </p:txBody>
      </p:sp>
      <p:sp>
        <p:nvSpPr>
          <p:cNvPr id="4" name="Slide Number Placeholder 3"/>
          <p:cNvSpPr>
            <a:spLocks noGrp="1"/>
          </p:cNvSpPr>
          <p:nvPr>
            <p:ph type="sldNum" sz="quarter" idx="5"/>
          </p:nvPr>
        </p:nvSpPr>
        <p:spPr/>
        <p:txBody>
          <a:bodyPr/>
          <a:lstStyle/>
          <a:p>
            <a:fld id="{A43DECA1-90B2-4901-9C02-4FB4999FDED7}" type="slidenum">
              <a:rPr lang="en-US" smtClean="0"/>
              <a:t>15</a:t>
            </a:fld>
            <a:endParaRPr lang="en-US"/>
          </a:p>
        </p:txBody>
      </p:sp>
    </p:spTree>
    <p:extLst>
      <p:ext uri="{BB962C8B-B14F-4D97-AF65-F5344CB8AC3E}">
        <p14:creationId xmlns:p14="http://schemas.microsoft.com/office/powerpoint/2010/main" val="3406125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ea typeface="Calibri" panose="020F0502020204030204" pitchFamily="34" charset="0"/>
                <a:cs typeface="Calibri" panose="020F0502020204030204" pitchFamily="34" charset="0"/>
              </a:rPr>
              <a:t>Facilitator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cs typeface="Calibri" panose="020F0502020204030204" pitchFamily="34" charset="0"/>
              </a:rPr>
              <a:t>Display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a:cs typeface="Calibri" panose="020F0502020204030204" pitchFamily="34" charset="0"/>
              </a:rPr>
              <a:t>Facilitator Content: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1">
                <a:cs typeface="Calibri" panose="020F0502020204030204" pitchFamily="34" charset="0"/>
              </a:rPr>
              <a:t>Inform: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cs typeface="Calibri" panose="020F0502020204030204" pitchFamily="34" charset="0"/>
              </a:rPr>
              <a:t>Identify tools.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cs typeface="Calibri" panose="020F0502020204030204" pitchFamily="34" charset="0"/>
              </a:rPr>
              <a:t>Identify resources.</a:t>
            </a:r>
          </a:p>
        </p:txBody>
      </p:sp>
      <p:sp>
        <p:nvSpPr>
          <p:cNvPr id="4" name="Slide Number Placeholder 3"/>
          <p:cNvSpPr>
            <a:spLocks noGrp="1"/>
          </p:cNvSpPr>
          <p:nvPr>
            <p:ph type="sldNum" sz="quarter" idx="5"/>
          </p:nvPr>
        </p:nvSpPr>
        <p:spPr/>
        <p:txBody>
          <a:bodyPr/>
          <a:lstStyle/>
          <a:p>
            <a:fld id="{A43DECA1-90B2-4901-9C02-4FB4999FDED7}" type="slidenum">
              <a:rPr lang="en-US" smtClean="0"/>
              <a:t>16</a:t>
            </a:fld>
            <a:endParaRPr lang="en-US"/>
          </a:p>
        </p:txBody>
      </p:sp>
    </p:spTree>
    <p:extLst>
      <p:ext uri="{BB962C8B-B14F-4D97-AF65-F5344CB8AC3E}">
        <p14:creationId xmlns:p14="http://schemas.microsoft.com/office/powerpoint/2010/main" val="1108819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ea typeface="Calibri" panose="020F0502020204030204" pitchFamily="34" charset="0"/>
                <a:cs typeface="Calibri" panose="020F0502020204030204" pitchFamily="34" charset="0"/>
              </a:rPr>
              <a:t>Facilitator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cs typeface="Calibri" panose="020F0502020204030204" pitchFamily="34" charset="0"/>
              </a:rPr>
              <a:t>Display slide.</a:t>
            </a:r>
          </a:p>
          <a:p>
            <a:r>
              <a:rPr lang="en-US" sz="1400" b="1">
                <a:cs typeface="Calibri" panose="020F0502020204030204" pitchFamily="34" charset="0"/>
              </a:rPr>
              <a:t>Facilitator Content: </a:t>
            </a:r>
          </a:p>
          <a:p>
            <a:pPr marL="0" indent="0">
              <a:buFont typeface="Arial" panose="020B0604020202020204" pitchFamily="34" charset="0"/>
              <a:buNone/>
            </a:pPr>
            <a:r>
              <a:rPr lang="en-US" sz="1400" b="0" i="1">
                <a:cs typeface="Calibri" panose="020F0502020204030204" pitchFamily="34" charset="0"/>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0" kern="1200">
                <a:ea typeface="+mn-ea"/>
                <a:cs typeface="Calibri" panose="020F0502020204030204" pitchFamily="34" charset="0"/>
              </a:rPr>
              <a:t>Identify Warrior Toughness QR code.</a:t>
            </a:r>
            <a:endParaRPr lang="en-US" sz="1400">
              <a:cs typeface="Calibri" panose="020F0502020204030204" pitchFamily="34" charset="0"/>
            </a:endParaRPr>
          </a:p>
        </p:txBody>
      </p:sp>
      <p:sp>
        <p:nvSpPr>
          <p:cNvPr id="4" name="Slide Number Placeholder 3"/>
          <p:cNvSpPr>
            <a:spLocks noGrp="1"/>
          </p:cNvSpPr>
          <p:nvPr>
            <p:ph type="sldNum" sz="quarter" idx="5"/>
          </p:nvPr>
        </p:nvSpPr>
        <p:spPr/>
        <p:txBody>
          <a:bodyPr/>
          <a:lstStyle/>
          <a:p>
            <a:fld id="{A43DECA1-90B2-4901-9C02-4FB4999FDED7}" type="slidenum">
              <a:rPr lang="en-US" smtClean="0"/>
              <a:t>17</a:t>
            </a:fld>
            <a:endParaRPr lang="en-US"/>
          </a:p>
        </p:txBody>
      </p:sp>
    </p:spTree>
    <p:extLst>
      <p:ext uri="{BB962C8B-B14F-4D97-AF65-F5344CB8AC3E}">
        <p14:creationId xmlns:p14="http://schemas.microsoft.com/office/powerpoint/2010/main" val="3294412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83428-33A0-9C7A-529C-223095A94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1FE7F6-992F-4DC9-5680-88E40D30C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4E68A-D86D-0FA0-953B-5DF147210D34}"/>
              </a:ext>
            </a:extLst>
          </p:cNvPr>
          <p:cNvSpPr>
            <a:spLocks noGrp="1"/>
          </p:cNvSpPr>
          <p:nvPr>
            <p:ph type="body" idx="1"/>
          </p:nvPr>
        </p:nvSpPr>
        <p:spPr/>
        <p:txBody>
          <a:bodyPr/>
          <a:lstStyle/>
          <a:p>
            <a:pPr marL="173736" marR="0" indent="-173736">
              <a:lnSpc>
                <a:spcPct val="100000"/>
              </a:lnSpc>
              <a:spcBef>
                <a:spcPts val="0"/>
              </a:spcBef>
              <a:spcAft>
                <a:spcPts val="0"/>
              </a:spcAft>
            </a:pPr>
            <a:r>
              <a:rPr lang="en-US" sz="1400" b="1" kern="100">
                <a:effectLst/>
                <a:ea typeface="Calibri" panose="020F0502020204030204" pitchFamily="34" charset="0"/>
                <a:cs typeface="Calibri" panose="020F0502020204030204" pitchFamily="34" charset="0"/>
              </a:rPr>
              <a:t>Facilitator Actions: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cs typeface="Calibri" panose="020F0502020204030204" pitchFamily="34" charset="0"/>
              </a:rPr>
              <a:t>Display slide.</a:t>
            </a:r>
          </a:p>
          <a:p>
            <a:pPr marL="173736" marR="0" lvl="0" indent="-173736" algn="l" defTabSz="914400" rtl="0" eaLnBrk="1" fontAlgn="auto" latinLnBrk="0" hangingPunct="1">
              <a:lnSpc>
                <a:spcPct val="100000"/>
              </a:lnSpc>
              <a:spcBef>
                <a:spcPts val="0"/>
              </a:spcBef>
              <a:spcAft>
                <a:spcPts val="0"/>
              </a:spcAft>
              <a:buClrTx/>
              <a:buSzTx/>
              <a:buFontTx/>
              <a:buNone/>
              <a:tabLst/>
              <a:defRPr/>
            </a:pPr>
            <a:r>
              <a:rPr lang="en-US" sz="1400" b="1">
                <a:cs typeface="Calibri" panose="020F0502020204030204" pitchFamily="34" charset="0"/>
              </a:rPr>
              <a:t>Facilitator Content:</a:t>
            </a:r>
            <a:r>
              <a:rPr lang="en-US" sz="1400" b="0">
                <a:cs typeface="Calibri" panose="020F0502020204030204" pitchFamily="34" charset="0"/>
              </a:rPr>
              <a:t> N/A</a:t>
            </a:r>
          </a:p>
        </p:txBody>
      </p:sp>
      <p:sp>
        <p:nvSpPr>
          <p:cNvPr id="4" name="Slide Number Placeholder 3">
            <a:extLst>
              <a:ext uri="{FF2B5EF4-FFF2-40B4-BE49-F238E27FC236}">
                <a16:creationId xmlns:a16="http://schemas.microsoft.com/office/drawing/2014/main" id="{F3897EED-06DE-AC5E-2320-5655BF13C622}"/>
              </a:ext>
            </a:extLst>
          </p:cNvPr>
          <p:cNvSpPr>
            <a:spLocks noGrp="1"/>
          </p:cNvSpPr>
          <p:nvPr>
            <p:ph type="sldNum" sz="quarter" idx="5"/>
          </p:nvPr>
        </p:nvSpPr>
        <p:spPr/>
        <p:txBody>
          <a:bodyPr/>
          <a:lstStyle/>
          <a:p>
            <a:fld id="{A43DECA1-90B2-4901-9C02-4FB4999FDED7}" type="slidenum">
              <a:rPr lang="en-US" smtClean="0"/>
              <a:t>18</a:t>
            </a:fld>
            <a:endParaRPr lang="en-US"/>
          </a:p>
        </p:txBody>
      </p:sp>
    </p:spTree>
    <p:extLst>
      <p:ext uri="{BB962C8B-B14F-4D97-AF65-F5344CB8AC3E}">
        <p14:creationId xmlns:p14="http://schemas.microsoft.com/office/powerpoint/2010/main" val="2786602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a:cs typeface="Calibri" panose="020F0502020204030204" pitchFamily="34" charset="0"/>
              </a:rPr>
              <a:t>Facilitator Actions:</a:t>
            </a:r>
          </a:p>
          <a:p>
            <a:pPr marL="171450" indent="-171450">
              <a:buFont typeface="Arial" panose="020B0604020202020204" pitchFamily="34" charset="0"/>
              <a:buChar char="•"/>
            </a:pPr>
            <a:r>
              <a:rPr lang="en-US" sz="1400" b="0" i="1">
                <a:cs typeface="Calibri" panose="020F0502020204030204" pitchFamily="34" charset="0"/>
              </a:rPr>
              <a:t>Display slide.</a:t>
            </a:r>
          </a:p>
          <a:p>
            <a:pPr marL="171450" indent="-171450">
              <a:buFont typeface="Arial" panose="020B0604020202020204" pitchFamily="34" charset="0"/>
              <a:buChar char="•"/>
            </a:pPr>
            <a:r>
              <a:rPr lang="en-US" sz="1400" b="0" i="1">
                <a:cs typeface="Calibri" panose="020F0502020204030204" pitchFamily="34" charset="0"/>
              </a:rPr>
              <a:t>Introduce topic.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cs typeface="Calibri" panose="020F0502020204030204" pitchFamily="34" charset="0"/>
              </a:rPr>
              <a:t>Let Sailors know that they can leave the discussion if they have to for their own well-being.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cs typeface="Calibri" panose="020F0502020204030204" pitchFamily="34" charset="0"/>
              </a:rPr>
              <a:t>Ensure that misinformation is corrected immediately. </a:t>
            </a:r>
            <a:endParaRPr lang="en-US" sz="1400" b="0" i="1">
              <a:cs typeface="Calibri" panose="020F0502020204030204" pitchFamily="34" charset="0"/>
            </a:endParaRPr>
          </a:p>
          <a:p>
            <a:pPr marL="171450" indent="-171450">
              <a:buFont typeface="Arial" panose="020B0604020202020204" pitchFamily="34" charset="0"/>
              <a:buChar char="•"/>
            </a:pPr>
            <a:r>
              <a:rPr lang="en-US" sz="1400" i="1">
                <a:cs typeface="Calibri" panose="020F0502020204030204" pitchFamily="34" charset="0"/>
              </a:rPr>
              <a:t>Monitor the discussions of the Sailors throughout the training event.</a:t>
            </a:r>
            <a:endParaRPr lang="en-US" sz="1400" b="0" i="1">
              <a:cs typeface="Calibri" panose="020F0502020204030204" pitchFamily="34" charset="0"/>
            </a:endParaRPr>
          </a:p>
          <a:p>
            <a:r>
              <a:rPr lang="en-US" sz="1400" b="1">
                <a:cs typeface="Calibri" panose="020F0502020204030204" pitchFamily="34" charset="0"/>
              </a:rPr>
              <a:t>Facilitator Content: </a:t>
            </a:r>
          </a:p>
          <a:p>
            <a:pPr marL="0" indent="0">
              <a:buFont typeface="Arial" panose="020B0604020202020204" pitchFamily="34" charset="0"/>
              <a:buNone/>
            </a:pPr>
            <a:r>
              <a:rPr lang="en-US" sz="1400" b="0" i="0">
                <a:cs typeface="Calibri" panose="020F0502020204030204" pitchFamily="34" charset="0"/>
              </a:rPr>
              <a:t>To build Warrior Toughness, Sailors will explore Warrior Toughness and the Warrior Mindset and participate in discussions to enable Sailors to develop their why (warrior ethos).</a:t>
            </a:r>
          </a:p>
        </p:txBody>
      </p:sp>
      <p:sp>
        <p:nvSpPr>
          <p:cNvPr id="4" name="Slide Number Placeholder 3"/>
          <p:cNvSpPr>
            <a:spLocks noGrp="1"/>
          </p:cNvSpPr>
          <p:nvPr>
            <p:ph type="sldNum" sz="quarter" idx="5"/>
          </p:nvPr>
        </p:nvSpPr>
        <p:spPr/>
        <p:txBody>
          <a:bodyPr/>
          <a:lstStyle/>
          <a:p>
            <a:fld id="{A43DECA1-90B2-4901-9C02-4FB4999FDED7}" type="slidenum">
              <a:rPr lang="en-US" smtClean="0"/>
              <a:t>2</a:t>
            </a:fld>
            <a:endParaRPr lang="en-US"/>
          </a:p>
        </p:txBody>
      </p:sp>
    </p:spTree>
    <p:extLst>
      <p:ext uri="{BB962C8B-B14F-4D97-AF65-F5344CB8AC3E}">
        <p14:creationId xmlns:p14="http://schemas.microsoft.com/office/powerpoint/2010/main" val="2437210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ea typeface="Calibri" panose="020F0502020204030204" pitchFamily="34" charset="0"/>
                <a:cs typeface="Calibri" panose="020F0502020204030204" pitchFamily="34" charset="0"/>
              </a:rPr>
              <a:t>Facilitator Actions:</a:t>
            </a:r>
          </a:p>
          <a:p>
            <a:pPr marL="171450" indent="-171450">
              <a:buFont typeface="Arial" panose="020B0604020202020204" pitchFamily="34" charset="0"/>
              <a:buChar char="•"/>
            </a:pPr>
            <a:r>
              <a:rPr lang="en-US" sz="1400" b="0" i="1">
                <a:cs typeface="Calibri" panose="020F0502020204030204" pitchFamily="34" charset="0"/>
              </a:rPr>
              <a:t>Display slide.</a:t>
            </a:r>
          </a:p>
          <a:p>
            <a:pPr marL="171450" indent="-171450">
              <a:buFont typeface="Arial" panose="020B0604020202020204" pitchFamily="34" charset="0"/>
              <a:buChar char="•"/>
            </a:pPr>
            <a:r>
              <a:rPr lang="en-US" sz="1400" i="1">
                <a:cs typeface="Calibri" panose="020F0502020204030204" pitchFamily="34" charset="0"/>
              </a:rPr>
              <a:t>Neither Sailors nor Facilitator should read the objective out loud.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a:cs typeface="Calibri" panose="020F0502020204030204" pitchFamily="34" charset="0"/>
              </a:rPr>
              <a:t>Facilitator Content: </a:t>
            </a:r>
            <a:r>
              <a:rPr lang="en-US" sz="1400" b="0" i="0">
                <a:cs typeface="Calibri" panose="020F0502020204030204" pitchFamily="34" charset="0"/>
              </a:rPr>
              <a:t>N/A</a:t>
            </a:r>
          </a:p>
        </p:txBody>
      </p:sp>
      <p:sp>
        <p:nvSpPr>
          <p:cNvPr id="4" name="Slide Number Placeholder 3"/>
          <p:cNvSpPr>
            <a:spLocks noGrp="1"/>
          </p:cNvSpPr>
          <p:nvPr>
            <p:ph type="sldNum" sz="quarter" idx="5"/>
          </p:nvPr>
        </p:nvSpPr>
        <p:spPr/>
        <p:txBody>
          <a:bodyPr/>
          <a:lstStyle/>
          <a:p>
            <a:fld id="{A43DECA1-90B2-4901-9C02-4FB4999FDED7}" type="slidenum">
              <a:rPr lang="en-US" smtClean="0"/>
              <a:t>3</a:t>
            </a:fld>
            <a:endParaRPr lang="en-US"/>
          </a:p>
        </p:txBody>
      </p:sp>
    </p:spTree>
    <p:extLst>
      <p:ext uri="{BB962C8B-B14F-4D97-AF65-F5344CB8AC3E}">
        <p14:creationId xmlns:p14="http://schemas.microsoft.com/office/powerpoint/2010/main" val="245374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ea typeface="Calibri" panose="020F0502020204030204" pitchFamily="34" charset="0"/>
                <a:cs typeface="Calibri" panose="020F0502020204030204" pitchFamily="34" charset="0"/>
              </a:rPr>
              <a:t>Facilitator Actions:</a:t>
            </a:r>
          </a:p>
          <a:p>
            <a:pPr marL="171450" indent="-171450">
              <a:buFont typeface="Arial" panose="020B0604020202020204" pitchFamily="34" charset="0"/>
              <a:buChar char="•"/>
            </a:pPr>
            <a:r>
              <a:rPr lang="en-US" sz="1400" b="0" i="1">
                <a:cs typeface="Calibri" panose="020F0502020204030204" pitchFamily="34" charset="0"/>
              </a:rPr>
              <a:t>Display slide.</a:t>
            </a:r>
          </a:p>
          <a:p>
            <a:pPr marL="171450" indent="-171450">
              <a:buFont typeface="Arial" panose="020B0604020202020204" pitchFamily="34" charset="0"/>
              <a:buChar char="•"/>
            </a:pPr>
            <a:r>
              <a:rPr lang="en-US" sz="1400" b="0" i="1">
                <a:cs typeface="Calibri" panose="020F0502020204030204" pitchFamily="34" charset="0"/>
              </a:rPr>
              <a:t>Discuss how graphic relates to topic.</a:t>
            </a:r>
          </a:p>
          <a:p>
            <a:pPr marL="171450" indent="-171450">
              <a:buFont typeface="Arial" panose="020B0604020202020204" pitchFamily="34" charset="0"/>
              <a:buChar char="•"/>
            </a:pPr>
            <a:r>
              <a:rPr lang="en-US" sz="1400" b="0" i="1">
                <a:cs typeface="Calibri" panose="020F0502020204030204" pitchFamily="34" charset="0"/>
              </a:rPr>
              <a:t>Monitor </a:t>
            </a:r>
            <a:r>
              <a:rPr lang="en-US" sz="1400" i="1">
                <a:effectLst/>
                <a:ea typeface="Calibri" panose="020F0502020204030204" pitchFamily="34" charset="0"/>
                <a:cs typeface="Calibri" panose="020F0502020204030204" pitchFamily="34" charset="0"/>
              </a:rPr>
              <a:t>the discussions of the Sailors.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cs typeface="Calibri" panose="020F0502020204030204" pitchFamily="34" charset="0"/>
              </a:rPr>
              <a:t>Facilitator Content:</a:t>
            </a:r>
          </a:p>
          <a:p>
            <a:pPr marL="0" indent="0">
              <a:buFont typeface="Arial" panose="020B0604020202020204" pitchFamily="34" charset="0"/>
              <a:buNone/>
            </a:pPr>
            <a:r>
              <a:rPr lang="en-US" sz="1400" b="0" i="1">
                <a:cs typeface="Calibri" panose="020F0502020204030204" pitchFamily="34" charset="0"/>
              </a:rPr>
              <a:t>Inform: </a:t>
            </a:r>
          </a:p>
          <a:p>
            <a:pPr marL="171450" indent="-171450">
              <a:buFont typeface="Arial" panose="020B0604020202020204" pitchFamily="34" charset="0"/>
              <a:buChar char="•"/>
            </a:pPr>
            <a:r>
              <a:rPr lang="en-US" sz="1400" b="0" i="0">
                <a:cs typeface="Calibri" panose="020F0502020204030204" pitchFamily="34" charset="0"/>
              </a:rPr>
              <a:t>Toughness definition: “We can take a hit and keep going, tapping all sources of strength and resilience. Through rigorous training for operations and combat, the fighting Spirit of our people, and the steadfast support of our families, we maintain a culture of warfighting excellence and hone our warfighting ethos. We don’t give up the ship, we never give up on our shipmates, and we never give up on ourselves. We are never out of the fight.”</a:t>
            </a:r>
          </a:p>
          <a:p>
            <a:pPr marL="0" indent="0">
              <a:buFont typeface="Arial" panose="020B0604020202020204" pitchFamily="34" charset="0"/>
              <a:buNone/>
            </a:pPr>
            <a:r>
              <a:rPr lang="en-US" sz="1400" b="0" i="1">
                <a:cs typeface="Calibri" panose="020F0502020204030204" pitchFamily="34" charset="0"/>
              </a:rPr>
              <a:t>Discuss:</a:t>
            </a:r>
          </a:p>
          <a:p>
            <a:pPr marL="171450" indent="-171450">
              <a:buFont typeface="Arial" panose="020B0604020202020204" pitchFamily="34" charset="0"/>
              <a:buChar char="•"/>
            </a:pPr>
            <a:r>
              <a:rPr lang="en-US" sz="1400" b="0" i="0">
                <a:cs typeface="Calibri" panose="020F0502020204030204" pitchFamily="34" charset="0"/>
              </a:rPr>
              <a:t>Ask the Sailors, “What does toughness mean to you?”</a:t>
            </a:r>
          </a:p>
          <a:p>
            <a:pPr marL="0" indent="0">
              <a:buFont typeface="Arial" panose="020B0604020202020204" pitchFamily="34" charset="0"/>
              <a:buNone/>
            </a:pPr>
            <a:r>
              <a:rPr lang="en-US" sz="1400" b="0" i="1">
                <a:cs typeface="Calibri" panose="020F0502020204030204" pitchFamily="34" charset="0"/>
              </a:rPr>
              <a:t>Reference:</a:t>
            </a:r>
          </a:p>
          <a:p>
            <a:pPr marL="171450" indent="-171450">
              <a:buFont typeface="Arial" panose="020B0604020202020204" pitchFamily="34" charset="0"/>
              <a:buChar char="•"/>
            </a:pPr>
            <a:r>
              <a:rPr lang="en-US" sz="1400" b="0" i="0">
                <a:cs typeface="Calibri" panose="020F0502020204030204" pitchFamily="34" charset="0"/>
              </a:rPr>
              <a:t>U.S. Navy. </a:t>
            </a:r>
            <a:r>
              <a:rPr lang="en-US" sz="1400" b="0" i="1">
                <a:cs typeface="Calibri" panose="020F0502020204030204" pitchFamily="34" charset="0"/>
              </a:rPr>
              <a:t>A Design for Maintaining Maritime Superiority, Version 2.0. </a:t>
            </a:r>
            <a:r>
              <a:rPr lang="en-US" sz="1400" b="0" i="0">
                <a:cs typeface="Calibri" panose="020F0502020204030204" pitchFamily="34" charset="0"/>
              </a:rPr>
              <a:t>Washington, D.C.: Department of the Navy, December 2018. </a:t>
            </a:r>
          </a:p>
        </p:txBody>
      </p:sp>
      <p:sp>
        <p:nvSpPr>
          <p:cNvPr id="4" name="Slide Number Placeholder 3"/>
          <p:cNvSpPr>
            <a:spLocks noGrp="1"/>
          </p:cNvSpPr>
          <p:nvPr>
            <p:ph type="sldNum" sz="quarter" idx="5"/>
          </p:nvPr>
        </p:nvSpPr>
        <p:spPr/>
        <p:txBody>
          <a:bodyPr/>
          <a:lstStyle/>
          <a:p>
            <a:fld id="{A43DECA1-90B2-4901-9C02-4FB4999FDED7}" type="slidenum">
              <a:rPr lang="en-US" smtClean="0"/>
              <a:t>4</a:t>
            </a:fld>
            <a:endParaRPr lang="en-US"/>
          </a:p>
        </p:txBody>
      </p:sp>
    </p:spTree>
    <p:extLst>
      <p:ext uri="{BB962C8B-B14F-4D97-AF65-F5344CB8AC3E}">
        <p14:creationId xmlns:p14="http://schemas.microsoft.com/office/powerpoint/2010/main" val="2084627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ea typeface="Calibri" panose="020F0502020204030204" pitchFamily="34" charset="0"/>
                <a:cs typeface="Calibri" panose="020F0502020204030204" pitchFamily="34" charset="0"/>
              </a:rPr>
              <a:t>Facilitator Actions:</a:t>
            </a:r>
          </a:p>
          <a:p>
            <a:pPr marL="171450" indent="-171450">
              <a:buFont typeface="Arial" panose="020B0604020202020204" pitchFamily="34" charset="0"/>
              <a:buChar char="•"/>
            </a:pPr>
            <a:r>
              <a:rPr lang="en-US" sz="1400" b="0" i="1">
                <a:cs typeface="Calibri" panose="020F0502020204030204" pitchFamily="34" charset="0"/>
              </a:rPr>
              <a:t>Display slide.</a:t>
            </a:r>
          </a:p>
          <a:p>
            <a:pPr marL="171450" indent="-171450">
              <a:buFont typeface="Arial" panose="020B0604020202020204" pitchFamily="34" charset="0"/>
              <a:buChar char="•"/>
            </a:pPr>
            <a:r>
              <a:rPr lang="en-US" sz="1400" b="0" i="1">
                <a:cs typeface="Calibri" panose="020F0502020204030204" pitchFamily="34" charset="0"/>
              </a:rPr>
              <a:t>Discuss how graphic relates to topic.</a:t>
            </a:r>
          </a:p>
          <a:p>
            <a:pPr marL="171450" indent="-171450">
              <a:buFont typeface="Arial" panose="020B0604020202020204" pitchFamily="34" charset="0"/>
              <a:buChar char="•"/>
            </a:pPr>
            <a:r>
              <a:rPr lang="en-US" sz="1400" b="0" i="1">
                <a:cs typeface="Calibri" panose="020F0502020204030204" pitchFamily="34" charset="0"/>
              </a:rPr>
              <a:t>Monitor </a:t>
            </a:r>
            <a:r>
              <a:rPr lang="en-US" sz="1400" i="1">
                <a:effectLst/>
                <a:ea typeface="Calibri" panose="020F0502020204030204" pitchFamily="34" charset="0"/>
                <a:cs typeface="Calibri" panose="020F0502020204030204" pitchFamily="34" charset="0"/>
              </a:rPr>
              <a:t>the discussions of the Sailors.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cs typeface="Calibri" panose="020F0502020204030204" pitchFamily="34" charset="0"/>
              </a:rPr>
              <a:t>Facilitator Content:</a:t>
            </a:r>
          </a:p>
          <a:p>
            <a:pPr marL="0" indent="0">
              <a:buFont typeface="Arial" panose="020B0604020202020204" pitchFamily="34" charset="0"/>
              <a:buNone/>
            </a:pPr>
            <a:r>
              <a:rPr lang="en-US" sz="1400" b="0" i="1">
                <a:cs typeface="Calibri" panose="020F0502020204030204" pitchFamily="34" charset="0"/>
              </a:rPr>
              <a:t>Inform: </a:t>
            </a:r>
          </a:p>
          <a:p>
            <a:pPr marL="171450" indent="-171450">
              <a:buFont typeface="Arial" panose="020B0604020202020204" pitchFamily="34" charset="0"/>
              <a:buChar char="•"/>
            </a:pPr>
            <a:r>
              <a:rPr lang="en-US" sz="1400" b="0" i="0">
                <a:cs typeface="Calibri" panose="020F0502020204030204" pitchFamily="34" charset="0"/>
              </a:rPr>
              <a:t>Warrior Toughness definition: “Warrior Toughness is a toolbox designed to help every Sailor in the Navy team take a hit and keep fighting, to optimize their performance, to perform under pressure, and to recover and excel whether in combat or in life.”</a:t>
            </a:r>
          </a:p>
          <a:p>
            <a:pPr marL="171450" indent="-171450">
              <a:buFont typeface="Arial" panose="020B0604020202020204" pitchFamily="34" charset="0"/>
              <a:buChar char="•"/>
            </a:pPr>
            <a:r>
              <a:rPr lang="en-US" sz="1400" b="0" i="0">
                <a:cs typeface="Calibri" panose="020F0502020204030204" pitchFamily="34" charset="0"/>
              </a:rPr>
              <a:t>Warrior Toughness is the Navy’s groundbreaking program designed to maximize Sailor performance and mitigate stress by developing toughness and resilience.</a:t>
            </a:r>
          </a:p>
          <a:p>
            <a:pPr marL="0" indent="0">
              <a:buFont typeface="Arial" panose="020B0604020202020204" pitchFamily="34" charset="0"/>
              <a:buNone/>
            </a:pPr>
            <a:r>
              <a:rPr lang="en-US" sz="1400" b="0" i="1">
                <a:cs typeface="Calibri" panose="020F0502020204030204" pitchFamily="34" charset="0"/>
              </a:rPr>
              <a:t>Reference:</a:t>
            </a:r>
          </a:p>
          <a:p>
            <a:pPr marL="173736" indent="-173736">
              <a:buFont typeface="Arial" panose="020B0604020202020204" pitchFamily="34" charset="0"/>
              <a:buChar char="•"/>
            </a:pPr>
            <a:r>
              <a:rPr lang="en-US" sz="1400" b="0" i="0">
                <a:cs typeface="Calibri" panose="020F0502020204030204" pitchFamily="34" charset="0"/>
              </a:rPr>
              <a:t>U.S. Navy. </a:t>
            </a:r>
            <a:r>
              <a:rPr lang="en-US" sz="1400" b="0" i="1">
                <a:cs typeface="Calibri" panose="020F0502020204030204" pitchFamily="34" charset="0"/>
              </a:rPr>
              <a:t>Warrior Toughness Placemat</a:t>
            </a:r>
            <a:r>
              <a:rPr lang="en-US" sz="1400" b="0" i="0">
                <a:cs typeface="Calibri" panose="020F0502020204030204" pitchFamily="34" charset="0"/>
              </a:rPr>
              <a:t>. Washington, D.C.: MyNavy HR, n.d.</a:t>
            </a:r>
            <a:endParaRPr lang="en-US" sz="1400" b="0" i="1">
              <a:cs typeface="Calibri" panose="020F0502020204030204" pitchFamily="34" charset="0"/>
            </a:endParaRPr>
          </a:p>
        </p:txBody>
      </p:sp>
      <p:sp>
        <p:nvSpPr>
          <p:cNvPr id="4" name="Slide Number Placeholder 3"/>
          <p:cNvSpPr>
            <a:spLocks noGrp="1"/>
          </p:cNvSpPr>
          <p:nvPr>
            <p:ph type="sldNum" sz="quarter" idx="5"/>
          </p:nvPr>
        </p:nvSpPr>
        <p:spPr/>
        <p:txBody>
          <a:bodyPr/>
          <a:lstStyle/>
          <a:p>
            <a:fld id="{A43DECA1-90B2-4901-9C02-4FB4999FDED7}" type="slidenum">
              <a:rPr lang="en-US" smtClean="0"/>
              <a:t>5</a:t>
            </a:fld>
            <a:endParaRPr lang="en-US"/>
          </a:p>
        </p:txBody>
      </p:sp>
    </p:spTree>
    <p:extLst>
      <p:ext uri="{BB962C8B-B14F-4D97-AF65-F5344CB8AC3E}">
        <p14:creationId xmlns:p14="http://schemas.microsoft.com/office/powerpoint/2010/main" val="1353753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ea typeface="Calibri" panose="020F0502020204030204" pitchFamily="34" charset="0"/>
                <a:cs typeface="Calibri" panose="020F0502020204030204" pitchFamily="34" charset="0"/>
              </a:rPr>
              <a:t>Facilitator Actions:</a:t>
            </a:r>
          </a:p>
          <a:p>
            <a:pPr marL="171450" indent="-171450">
              <a:buFont typeface="Arial" panose="020B0604020202020204" pitchFamily="34" charset="0"/>
              <a:buChar char="•"/>
            </a:pPr>
            <a:r>
              <a:rPr lang="en-US" sz="1400" b="0" i="1">
                <a:cs typeface="Calibri" panose="020F0502020204030204" pitchFamily="34" charset="0"/>
              </a:rPr>
              <a:t>Display slide.</a:t>
            </a:r>
          </a:p>
          <a:p>
            <a:pPr marL="171450" indent="-171450">
              <a:buFont typeface="Arial" panose="020B0604020202020204" pitchFamily="34" charset="0"/>
              <a:buChar char="•"/>
            </a:pPr>
            <a:r>
              <a:rPr lang="en-US" sz="1400" b="0" i="1">
                <a:cs typeface="Calibri" panose="020F0502020204030204" pitchFamily="34" charset="0"/>
              </a:rPr>
              <a:t>Discuss how graphic relates to topic.</a:t>
            </a:r>
          </a:p>
          <a:p>
            <a:pPr marL="171450" indent="-171450">
              <a:buFont typeface="Arial" panose="020B0604020202020204" pitchFamily="34" charset="0"/>
              <a:buChar char="•"/>
            </a:pPr>
            <a:r>
              <a:rPr lang="en-US" sz="1400" b="0" i="1">
                <a:cs typeface="Calibri" panose="020F0502020204030204" pitchFamily="34" charset="0"/>
              </a:rPr>
              <a:t>Monitor </a:t>
            </a:r>
            <a:r>
              <a:rPr lang="en-US" sz="1400" i="1">
                <a:effectLst/>
                <a:ea typeface="Calibri" panose="020F0502020204030204" pitchFamily="34" charset="0"/>
                <a:cs typeface="Calibri" panose="020F0502020204030204" pitchFamily="34" charset="0"/>
              </a:rPr>
              <a:t>the discussions of the Sailors.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cs typeface="Calibri" panose="020F0502020204030204" pitchFamily="34" charset="0"/>
              </a:rPr>
              <a:t>Facilitator Content: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1">
                <a:cs typeface="Calibri" panose="020F0502020204030204" pitchFamily="34" charset="0"/>
              </a:rPr>
              <a:t>Inform: </a:t>
            </a:r>
          </a:p>
          <a:p>
            <a:pPr marL="171450" indent="-171450">
              <a:buFont typeface="Arial" panose="020B0604020202020204" pitchFamily="34" charset="0"/>
              <a:buChar char="•"/>
            </a:pPr>
            <a:r>
              <a:rPr lang="en-US" sz="1400" b="0" i="0">
                <a:cs typeface="Calibri" panose="020F0502020204030204" pitchFamily="34" charset="0"/>
              </a:rPr>
              <a:t>Warrior attributes include qualities such as these:</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a:cs typeface="Calibri" panose="020F0502020204030204" pitchFamily="34" charset="0"/>
              </a:rPr>
              <a:t>Take a hit and keep fighting.</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a:cs typeface="Calibri" panose="020F0502020204030204" pitchFamily="34" charset="0"/>
              </a:rPr>
              <a:t>Perform under pressure both mentally and physically for any duration.</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a:cs typeface="Calibri" panose="020F0502020204030204" pitchFamily="34" charset="0"/>
              </a:rPr>
              <a:t>Stay focused and ready when your job-specific tasks become boring and mundane.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cs typeface="Calibri" panose="020F0502020204030204" pitchFamily="34" charset="0"/>
              </a:rPr>
              <a:t>Having entered the Great Power Competition, we are increasingly likely to perform naval combat engagements unlike any that have been undertaken since World War II. Now more than ever, we require our Sailors to be mentally, physically, and spiritually tough.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cs typeface="Calibri" panose="020F0502020204030204" pitchFamily="34" charset="0"/>
              </a:rPr>
              <a:t>To learn more about </a:t>
            </a:r>
            <a:r>
              <a:rPr lang="en-US" sz="1400" b="1" i="0">
                <a:cs typeface="Calibri" panose="020F0502020204030204" pitchFamily="34" charset="0"/>
              </a:rPr>
              <a:t>Warrior Toughness</a:t>
            </a:r>
            <a:r>
              <a:rPr lang="en-US" sz="1400" b="0" i="0">
                <a:cs typeface="Calibri" panose="020F0502020204030204" pitchFamily="34" charset="0"/>
              </a:rPr>
              <a:t>, go to mynavyhr.navy.mil.</a:t>
            </a:r>
          </a:p>
        </p:txBody>
      </p:sp>
      <p:sp>
        <p:nvSpPr>
          <p:cNvPr id="4" name="Slide Number Placeholder 3"/>
          <p:cNvSpPr>
            <a:spLocks noGrp="1"/>
          </p:cNvSpPr>
          <p:nvPr>
            <p:ph type="sldNum" sz="quarter" idx="5"/>
          </p:nvPr>
        </p:nvSpPr>
        <p:spPr/>
        <p:txBody>
          <a:bodyPr/>
          <a:lstStyle/>
          <a:p>
            <a:fld id="{A43DECA1-90B2-4901-9C02-4FB4999FDED7}" type="slidenum">
              <a:rPr lang="en-US" smtClean="0"/>
              <a:t>6</a:t>
            </a:fld>
            <a:endParaRPr lang="en-US"/>
          </a:p>
        </p:txBody>
      </p:sp>
    </p:spTree>
    <p:extLst>
      <p:ext uri="{BB962C8B-B14F-4D97-AF65-F5344CB8AC3E}">
        <p14:creationId xmlns:p14="http://schemas.microsoft.com/office/powerpoint/2010/main" val="1872588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FC79A-77A9-B5C8-A07E-4B9329783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5A9C3-D64F-DC29-D7E2-2C700E76B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A0DE2-49D7-2175-45E7-E0791AC4AF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latin typeface="+mn-lt"/>
                <a:ea typeface="Calibri" panose="020F0502020204030204" pitchFamily="34" charset="0"/>
                <a:cs typeface="Calibri" panose="020F0502020204030204" pitchFamily="34" charset="0"/>
              </a:rPr>
              <a:t>Facilitator Actions:</a:t>
            </a:r>
          </a:p>
          <a:p>
            <a:pPr marL="171450" indent="-171450">
              <a:buFont typeface="Arial" panose="020B0604020202020204" pitchFamily="34" charset="0"/>
              <a:buChar char="•"/>
            </a:pPr>
            <a:r>
              <a:rPr lang="en-US" sz="1400" b="0" i="1">
                <a:latin typeface="+mn-lt"/>
                <a:cs typeface="Calibri" panose="020F0502020204030204" pitchFamily="34" charset="0"/>
              </a:rPr>
              <a:t>Display slide.</a:t>
            </a:r>
          </a:p>
          <a:p>
            <a:pPr marL="171450" indent="-171450">
              <a:buFont typeface="Arial" panose="020B0604020202020204" pitchFamily="34" charset="0"/>
              <a:buChar char="•"/>
            </a:pPr>
            <a:r>
              <a:rPr lang="en-US" sz="1400" b="0" i="1">
                <a:latin typeface="+mn-lt"/>
                <a:cs typeface="Calibri" panose="020F0502020204030204" pitchFamily="34" charset="0"/>
              </a:rPr>
              <a:t>Discuss how graphic relates to topic.</a:t>
            </a:r>
          </a:p>
          <a:p>
            <a:pPr marL="171450" indent="-171450">
              <a:buFont typeface="Arial" panose="020B0604020202020204" pitchFamily="34" charset="0"/>
              <a:buChar char="•"/>
            </a:pPr>
            <a:r>
              <a:rPr lang="en-US" sz="1400" b="0" i="1">
                <a:latin typeface="+mn-lt"/>
                <a:cs typeface="Calibri" panose="020F0502020204030204" pitchFamily="34" charset="0"/>
              </a:rPr>
              <a:t>Monitor </a:t>
            </a:r>
            <a:r>
              <a:rPr lang="en-US" sz="1400" i="1">
                <a:effectLst/>
                <a:latin typeface="+mn-lt"/>
                <a:ea typeface="Calibri" panose="020F0502020204030204" pitchFamily="34" charset="0"/>
                <a:cs typeface="Calibri" panose="020F0502020204030204" pitchFamily="34" charset="0"/>
              </a:rPr>
              <a:t>the discussions of the Sailors.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cs typeface="Calibri" panose="020F0502020204030204" pitchFamily="34" charset="0"/>
              </a:rPr>
              <a:t>Facilitator Content:</a:t>
            </a:r>
          </a:p>
          <a:p>
            <a:pPr marL="0" indent="0">
              <a:buFontTx/>
              <a:buNone/>
            </a:pPr>
            <a:r>
              <a:rPr lang="en-US" sz="1400" b="0" i="1">
                <a:latin typeface="+mn-lt"/>
              </a:rPr>
              <a:t>Inform: </a:t>
            </a:r>
          </a:p>
          <a:p>
            <a:pPr marL="171450" indent="-171450">
              <a:buFont typeface="Arial" panose="020B0604020202020204" pitchFamily="34" charset="0"/>
              <a:buChar char="•"/>
            </a:pPr>
            <a:r>
              <a:rPr lang="en-US" sz="1400" b="0" i="0">
                <a:latin typeface="+mn-lt"/>
              </a:rPr>
              <a:t>The goal of Warrior Toughness is to enable the Warrior Mindset: </a:t>
            </a:r>
          </a:p>
          <a:p>
            <a:pPr marL="283464" lvl="1" indent="-173736">
              <a:buFont typeface="Courier New" panose="02070309020205020404" pitchFamily="49" charset="0"/>
              <a:buChar char="o"/>
            </a:pPr>
            <a:r>
              <a:rPr lang="en-US" sz="1400" b="0" i="0">
                <a:solidFill>
                  <a:schemeClr val="tx1"/>
                </a:solidFill>
                <a:latin typeface="+mn-lt"/>
              </a:rPr>
              <a:t>Knowing what we are committed to</a:t>
            </a:r>
          </a:p>
          <a:p>
            <a:pPr marL="283464" lvl="1" indent="-173736">
              <a:buFont typeface="Courier New" panose="02070309020205020404" pitchFamily="49" charset="0"/>
              <a:buChar char="o"/>
            </a:pPr>
            <a:r>
              <a:rPr lang="en-US" sz="1400" b="0" i="0">
                <a:solidFill>
                  <a:schemeClr val="tx1"/>
                </a:solidFill>
                <a:latin typeface="+mn-lt"/>
              </a:rPr>
              <a:t>Preparing for the event or mission</a:t>
            </a:r>
          </a:p>
          <a:p>
            <a:pPr marL="283464" lvl="1" indent="-173736">
              <a:buFont typeface="Courier New" panose="02070309020205020404" pitchFamily="49" charset="0"/>
              <a:buChar char="o"/>
            </a:pPr>
            <a:r>
              <a:rPr lang="en-US" sz="1400" b="0" i="0">
                <a:latin typeface="+mn-lt"/>
              </a:rPr>
              <a:t>Executing at peak performance</a:t>
            </a:r>
          </a:p>
          <a:p>
            <a:pPr marL="283464" lvl="1" indent="-173736">
              <a:buFont typeface="Courier New" panose="02070309020205020404" pitchFamily="49" charset="0"/>
              <a:buChar char="o"/>
            </a:pPr>
            <a:r>
              <a:rPr lang="en-US" sz="1400" b="0" i="0">
                <a:latin typeface="+mn-lt"/>
              </a:rPr>
              <a:t>Reflecting on what went right and areas of opportunity</a:t>
            </a:r>
          </a:p>
          <a:p>
            <a:pPr marL="1737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latin typeface="+mn-lt"/>
              </a:rPr>
              <a:t>The Warrior Mindset can only be effective if each domain includes the building and maintenance of our Mind, Body, and Spirit. </a:t>
            </a:r>
          </a:p>
          <a:p>
            <a:pPr marL="0" indent="0">
              <a:buFont typeface="Arial" panose="020B0604020202020204" pitchFamily="34" charset="0"/>
              <a:buNone/>
            </a:pPr>
            <a:r>
              <a:rPr lang="en-US" sz="1400" b="0" i="1">
                <a:latin typeface="+mn-lt"/>
                <a:cs typeface="Calibri" panose="020F0502020204030204" pitchFamily="34" charset="0"/>
              </a:rPr>
              <a:t>Discuss:</a:t>
            </a:r>
          </a:p>
          <a:p>
            <a:pPr marL="171450" indent="-171450">
              <a:buFont typeface="Arial" panose="020B0604020202020204" pitchFamily="34" charset="0"/>
              <a:buChar char="•"/>
            </a:pPr>
            <a:r>
              <a:rPr lang="en-US" sz="1400" b="0" i="0">
                <a:latin typeface="+mn-lt"/>
                <a:cs typeface="Calibri" panose="020F0502020204030204" pitchFamily="34" charset="0"/>
              </a:rPr>
              <a:t>Ask Sailors, “What does Warrior Mindset mean to you?”</a:t>
            </a:r>
          </a:p>
          <a:p>
            <a:pPr marL="171450" indent="-171450">
              <a:buFont typeface="Arial" panose="020B0604020202020204" pitchFamily="34" charset="0"/>
              <a:buChar char="•"/>
            </a:pPr>
            <a:r>
              <a:rPr lang="en-US" sz="1400" b="0" i="0">
                <a:latin typeface="+mn-lt"/>
                <a:cs typeface="Calibri" panose="020F0502020204030204" pitchFamily="34" charset="0"/>
              </a:rPr>
              <a:t>Expected answers may include:</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kern="1200">
                <a:latin typeface="+mn-lt"/>
                <a:ea typeface="+mn-ea"/>
                <a:cs typeface="Calibri" panose="020F0502020204030204" pitchFamily="34" charset="0"/>
              </a:rPr>
              <a:t>Recognizing my purpose</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kern="1200">
                <a:latin typeface="+mn-lt"/>
                <a:ea typeface="+mn-ea"/>
                <a:cs typeface="Calibri" panose="020F0502020204030204" pitchFamily="34" charset="0"/>
              </a:rPr>
              <a:t>Committing to protect and defend my values</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a:latin typeface="+mn-lt"/>
                <a:cs typeface="Calibri" panose="020F0502020204030204" pitchFamily="34" charset="0"/>
              </a:rPr>
              <a:t>Placing the needs of others ahead of my </a:t>
            </a:r>
            <a:r>
              <a:rPr lang="en-US" sz="1400" b="0" i="0" kern="1200">
                <a:latin typeface="+mn-lt"/>
                <a:ea typeface="+mn-ea"/>
                <a:cs typeface="Calibri" panose="020F0502020204030204" pitchFamily="34" charset="0"/>
              </a:rPr>
              <a:t>own</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a:latin typeface="+mn-lt"/>
                <a:cs typeface="Calibri" panose="020F0502020204030204" pitchFamily="34" charset="0"/>
              </a:rPr>
              <a:t>Going into the fight with an aim to endure hardship and accomplish the mission</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a:latin typeface="+mn-lt"/>
                <a:cs typeface="Calibri" panose="020F0502020204030204" pitchFamily="34" charset="0"/>
              </a:rPr>
              <a:t>Courageously protecting others and living my life of sacrifice and service for objectives greater than myself</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a:latin typeface="+mn-lt"/>
                <a:cs typeface="Calibri" panose="020F0502020204030204" pitchFamily="34" charset="0"/>
              </a:rPr>
              <a:t>Accomplishing all duties with honor</a:t>
            </a:r>
          </a:p>
          <a:p>
            <a:pPr marL="0" indent="0">
              <a:buFont typeface="Arial" panose="020B0604020202020204" pitchFamily="34" charset="0"/>
              <a:buNone/>
            </a:pPr>
            <a:r>
              <a:rPr lang="en-US" sz="1400" b="0" i="1">
                <a:latin typeface="+mn-lt"/>
                <a:cs typeface="Calibri" panose="020F0502020204030204" pitchFamily="34" charset="0"/>
              </a:rPr>
              <a:t>Discuss:</a:t>
            </a:r>
          </a:p>
          <a:p>
            <a:pPr marL="171450" indent="-171450">
              <a:buFont typeface="Arial" panose="020B0604020202020204" pitchFamily="34" charset="0"/>
              <a:buChar char="•"/>
            </a:pPr>
            <a:r>
              <a:rPr lang="en-US" sz="1400" b="0" i="0">
                <a:latin typeface="+mn-lt"/>
                <a:cs typeface="Calibri" panose="020F0502020204030204" pitchFamily="34" charset="0"/>
              </a:rPr>
              <a:t>Ask Sailors, “Why is it important to integrate </a:t>
            </a:r>
            <a:r>
              <a:rPr lang="en-US" sz="1400" b="0" i="0" kern="1200">
                <a:effectLst/>
                <a:latin typeface="+mn-lt"/>
                <a:ea typeface="+mn-ea"/>
                <a:cs typeface="+mn-cs"/>
              </a:rPr>
              <a:t>the Warrior Mindset </a:t>
            </a:r>
            <a:r>
              <a:rPr lang="en-US" sz="1400" kern="1200">
                <a:effectLst/>
                <a:latin typeface="+mn-lt"/>
                <a:ea typeface="+mn-ea"/>
                <a:cs typeface="+mn-cs"/>
              </a:rPr>
              <a:t>into your professional and personal life</a:t>
            </a:r>
            <a:r>
              <a:rPr lang="en-US" sz="1400" b="0" i="0">
                <a:latin typeface="+mn-lt"/>
                <a:cs typeface="Calibri" panose="020F0502020204030204" pitchFamily="34" charset="0"/>
              </a:rPr>
              <a:t>?”</a:t>
            </a:r>
          </a:p>
        </p:txBody>
      </p:sp>
      <p:sp>
        <p:nvSpPr>
          <p:cNvPr id="4" name="Slide Number Placeholder 3">
            <a:extLst>
              <a:ext uri="{FF2B5EF4-FFF2-40B4-BE49-F238E27FC236}">
                <a16:creationId xmlns:a16="http://schemas.microsoft.com/office/drawing/2014/main" id="{EBD857D4-E966-1666-A1FF-87D68CBFDD80}"/>
              </a:ext>
            </a:extLst>
          </p:cNvPr>
          <p:cNvSpPr>
            <a:spLocks noGrp="1"/>
          </p:cNvSpPr>
          <p:nvPr>
            <p:ph type="sldNum" sz="quarter" idx="5"/>
          </p:nvPr>
        </p:nvSpPr>
        <p:spPr/>
        <p:txBody>
          <a:bodyPr/>
          <a:lstStyle/>
          <a:p>
            <a:fld id="{A43DECA1-90B2-4901-9C02-4FB4999FDED7}" type="slidenum">
              <a:rPr lang="en-US" smtClean="0"/>
              <a:t>7</a:t>
            </a:fld>
            <a:endParaRPr lang="en-US"/>
          </a:p>
        </p:txBody>
      </p:sp>
    </p:spTree>
    <p:extLst>
      <p:ext uri="{BB962C8B-B14F-4D97-AF65-F5344CB8AC3E}">
        <p14:creationId xmlns:p14="http://schemas.microsoft.com/office/powerpoint/2010/main" val="3718896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ea typeface="Calibri" panose="020F0502020204030204" pitchFamily="34" charset="0"/>
                <a:cs typeface="Calibri" panose="020F0502020204030204" pitchFamily="34" charset="0"/>
              </a:rPr>
              <a:t>Facilitator Actions:</a:t>
            </a:r>
          </a:p>
          <a:p>
            <a:pPr marL="171450" indent="-171450">
              <a:buFont typeface="Arial" panose="020B0604020202020204" pitchFamily="34" charset="0"/>
              <a:buChar char="•"/>
            </a:pPr>
            <a:r>
              <a:rPr lang="en-US" sz="1400" b="0" i="1">
                <a:cs typeface="Calibri" panose="020F0502020204030204" pitchFamily="34" charset="0"/>
              </a:rPr>
              <a:t>Display slide.</a:t>
            </a:r>
          </a:p>
          <a:p>
            <a:pPr marL="171450" indent="-171450">
              <a:buFont typeface="Arial" panose="020B0604020202020204" pitchFamily="34" charset="0"/>
              <a:buChar char="•"/>
            </a:pPr>
            <a:r>
              <a:rPr lang="en-US" sz="1400" b="0" i="1">
                <a:cs typeface="Calibri" panose="020F0502020204030204" pitchFamily="34" charset="0"/>
              </a:rPr>
              <a:t>Discuss how graphic relates to topic.</a:t>
            </a:r>
          </a:p>
          <a:p>
            <a:pPr marL="171450" indent="-171450">
              <a:buFont typeface="Arial" panose="020B0604020202020204" pitchFamily="34" charset="0"/>
              <a:buChar char="•"/>
            </a:pPr>
            <a:r>
              <a:rPr lang="en-US" sz="1400" b="0" i="1">
                <a:cs typeface="Calibri" panose="020F0502020204030204" pitchFamily="34" charset="0"/>
              </a:rPr>
              <a:t>Monitor </a:t>
            </a:r>
            <a:r>
              <a:rPr lang="en-US" sz="1400" i="1">
                <a:effectLst/>
                <a:ea typeface="Calibri" panose="020F0502020204030204" pitchFamily="34" charset="0"/>
                <a:cs typeface="Calibri" panose="020F0502020204030204" pitchFamily="34" charset="0"/>
              </a:rPr>
              <a:t>the discussions of the Sailors.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cs typeface="Calibri" panose="020F0502020204030204" pitchFamily="34" charset="0"/>
              </a:rPr>
              <a:t>Facilitator Content:</a:t>
            </a:r>
          </a:p>
          <a:p>
            <a:pPr marL="0" indent="0">
              <a:buFont typeface="Arial" panose="020B0604020202020204" pitchFamily="34" charset="0"/>
              <a:buNone/>
            </a:pPr>
            <a:r>
              <a:rPr lang="en-US" sz="1400" b="0" i="1">
                <a:cs typeface="Calibri" panose="020F0502020204030204" pitchFamily="34" charset="0"/>
              </a:rPr>
              <a:t>Inform: </a:t>
            </a:r>
          </a:p>
          <a:p>
            <a:pPr marL="171450" indent="-171450">
              <a:buFont typeface="Arial" panose="020B0604020202020204" pitchFamily="34" charset="0"/>
              <a:buChar char="•"/>
            </a:pPr>
            <a:r>
              <a:rPr lang="en-US" sz="1400" b="0" i="0">
                <a:cs typeface="Calibri" panose="020F0502020204030204" pitchFamily="34" charset="0"/>
              </a:rPr>
              <a:t>The Warrior Mindset begins with the commitment phase. Our commitment is based on our character and values; it is where our personal and professional goals reside and what propels us in the Warrior Mindset. </a:t>
            </a:r>
          </a:p>
          <a:p>
            <a:pPr marL="0" indent="0">
              <a:buFont typeface="Arial" panose="020B0604020202020204" pitchFamily="34" charset="0"/>
              <a:buNone/>
            </a:pPr>
            <a:r>
              <a:rPr lang="en-US" sz="1400" b="0" i="1">
                <a:cs typeface="Calibri" panose="020F0502020204030204" pitchFamily="34" charset="0"/>
              </a:rPr>
              <a:t>Discuss:</a:t>
            </a:r>
          </a:p>
          <a:p>
            <a:pPr marL="171450" indent="-171450">
              <a:buFont typeface="Arial" panose="020B0604020202020204" pitchFamily="34" charset="0"/>
              <a:buChar char="•"/>
            </a:pPr>
            <a:r>
              <a:rPr lang="en-US" sz="1400" b="0" i="0">
                <a:cs typeface="Calibri" panose="020F0502020204030204" pitchFamily="34" charset="0"/>
              </a:rPr>
              <a:t>Ask Sailors, “What is a commitment that is important to you?”</a:t>
            </a:r>
            <a:endParaRPr lang="en-US" sz="1400" b="0" i="1">
              <a:cs typeface="Calibri" panose="020F0502020204030204" pitchFamily="34" charset="0"/>
            </a:endParaRPr>
          </a:p>
        </p:txBody>
      </p:sp>
      <p:sp>
        <p:nvSpPr>
          <p:cNvPr id="4" name="Slide Number Placeholder 3"/>
          <p:cNvSpPr>
            <a:spLocks noGrp="1"/>
          </p:cNvSpPr>
          <p:nvPr>
            <p:ph type="sldNum" sz="quarter" idx="5"/>
          </p:nvPr>
        </p:nvSpPr>
        <p:spPr/>
        <p:txBody>
          <a:bodyPr/>
          <a:lstStyle/>
          <a:p>
            <a:fld id="{A43DECA1-90B2-4901-9C02-4FB4999FDED7}" type="slidenum">
              <a:rPr lang="en-US" smtClean="0"/>
              <a:t>8</a:t>
            </a:fld>
            <a:endParaRPr lang="en-US"/>
          </a:p>
        </p:txBody>
      </p:sp>
    </p:spTree>
    <p:extLst>
      <p:ext uri="{BB962C8B-B14F-4D97-AF65-F5344CB8AC3E}">
        <p14:creationId xmlns:p14="http://schemas.microsoft.com/office/powerpoint/2010/main" val="302154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ea typeface="Calibri" panose="020F0502020204030204" pitchFamily="34" charset="0"/>
                <a:cs typeface="Calibri" panose="020F0502020204030204" pitchFamily="34" charset="0"/>
              </a:rPr>
              <a:t>Facilitator Actions:</a:t>
            </a:r>
          </a:p>
          <a:p>
            <a:pPr marL="173736" indent="-173736">
              <a:lnSpc>
                <a:spcPct val="100000"/>
              </a:lnSpc>
              <a:spcBef>
                <a:spcPts val="0"/>
              </a:spcBef>
              <a:spcAft>
                <a:spcPts val="0"/>
              </a:spcAft>
              <a:buFont typeface="Arial" panose="020B0604020202020204" pitchFamily="34" charset="0"/>
              <a:buChar char="•"/>
            </a:pPr>
            <a:r>
              <a:rPr lang="en-US" sz="1400" i="1">
                <a:cs typeface="Calibri" panose="020F0502020204030204" pitchFamily="34" charset="0"/>
              </a:rPr>
              <a:t>Display slide.</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a:cs typeface="Calibri" panose="020F0502020204030204" pitchFamily="34" charset="0"/>
              </a:rPr>
              <a:t>Discuss how graphics relate to topic.</a:t>
            </a:r>
            <a:endParaRPr lang="en-US" sz="1400" i="1">
              <a:cs typeface="Calibri" panose="020F0502020204030204" pitchFamily="34" charset="0"/>
            </a:endParaRP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effectLst/>
                <a:ea typeface="Calibri" panose="020F0502020204030204" pitchFamily="34" charset="0"/>
                <a:cs typeface="Calibri" panose="020F0502020204030204" pitchFamily="34" charset="0"/>
              </a:rPr>
              <a:t>Monitor the discussions of the Sailors. </a:t>
            </a:r>
          </a:p>
          <a:p>
            <a:pPr marL="173736" indent="-173736">
              <a:lnSpc>
                <a:spcPct val="100000"/>
              </a:lnSpc>
              <a:spcBef>
                <a:spcPts val="0"/>
              </a:spcBef>
              <a:spcAft>
                <a:spcPts val="0"/>
              </a:spcAft>
            </a:pPr>
            <a:r>
              <a:rPr lang="en-US" sz="1400" b="1">
                <a:cs typeface="Calibri" panose="020F0502020204030204" pitchFamily="34" charset="0"/>
              </a:rPr>
              <a:t>Facilitator Content:</a:t>
            </a:r>
          </a:p>
          <a:p>
            <a:pPr marL="0" indent="0">
              <a:buFont typeface="Arial" panose="020B0604020202020204" pitchFamily="34" charset="0"/>
              <a:buNone/>
            </a:pPr>
            <a:r>
              <a:rPr lang="en-US" sz="1400" b="0" i="1">
                <a:cs typeface="Calibri" panose="020F0502020204030204" pitchFamily="34" charset="0"/>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0">
                <a:cs typeface="Calibri" panose="020F0502020204030204" pitchFamily="34" charset="0"/>
              </a:rPr>
              <a:t>Warrior ethos definition: “A written statement of a Sailor’s commitment and sense of purpose”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cs typeface="Calibri" panose="020F0502020204030204" pitchFamily="34" charset="0"/>
              </a:rPr>
              <a:t>It is a letter from you to your future self, reminding you of the fundamental beliefs and values you hold, and what you fight for on a personal and organizational level.</a:t>
            </a:r>
          </a:p>
          <a:p>
            <a:pPr marL="283464" marR="0" lvl="1" indent="-173736"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b="0" i="0">
                <a:cs typeface="Calibri" panose="020F0502020204030204" pitchFamily="34" charset="0"/>
              </a:rPr>
              <a:t>These beliefs and values, especially during times of intense stress, help us maintain hope, optimism, and perspective.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cs typeface="Calibri" panose="020F0502020204030204" pitchFamily="34" charset="0"/>
              </a:rPr>
              <a:t>If you have never prepared a warrior ethos statement, take the time to do so. If you haven’t revisited your warrior ethos since recruit training, take the time to review and update it.</a:t>
            </a:r>
          </a:p>
          <a:p>
            <a:pPr marL="283464" marR="0" lvl="1" indent="-173736"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b="0" i="0">
                <a:cs typeface="Calibri" panose="020F0502020204030204" pitchFamily="34" charset="0"/>
              </a:rPr>
              <a:t>Make it a habit to revisit your warrior ethos statement at major milestones in your life such as when you earn a promotion, or when you report to a new command.</a:t>
            </a:r>
          </a:p>
          <a:p>
            <a:pPr marL="285750" marR="0" lvl="0" indent="-173736"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b="0" i="0">
                <a:cs typeface="Calibri" panose="020F0502020204030204" pitchFamily="34" charset="0"/>
              </a:rPr>
              <a:t>Discuss your warrior ethos with your supervisor as part of your onboarding or during mid-term counseling.</a:t>
            </a:r>
          </a:p>
          <a:p>
            <a:pPr marL="0" indent="0">
              <a:buFont typeface="Arial" panose="020B0604020202020204" pitchFamily="34" charset="0"/>
              <a:buNone/>
            </a:pPr>
            <a:r>
              <a:rPr lang="en-US" sz="1400" b="0" i="1">
                <a:cs typeface="Calibri" panose="020F0502020204030204" pitchFamily="34" charset="0"/>
              </a:rPr>
              <a:t>Reference:</a:t>
            </a:r>
          </a:p>
          <a:p>
            <a:pPr marL="173736" indent="-173736">
              <a:buFont typeface="Arial" panose="020B0604020202020204" pitchFamily="34" charset="0"/>
              <a:buChar char="•"/>
            </a:pPr>
            <a:r>
              <a:rPr lang="en-US" sz="1400" b="0" i="0">
                <a:cs typeface="Calibri" panose="020F0502020204030204" pitchFamily="34" charset="0"/>
              </a:rPr>
              <a:t>U.S. Navy. </a:t>
            </a:r>
            <a:r>
              <a:rPr lang="en-US" sz="1400" b="0" i="1">
                <a:cs typeface="Calibri" panose="020F0502020204030204" pitchFamily="34" charset="0"/>
              </a:rPr>
              <a:t>Warrior Toughness Playbook</a:t>
            </a:r>
            <a:r>
              <a:rPr lang="en-US" sz="1400" b="0" i="0">
                <a:cs typeface="Calibri" panose="020F0502020204030204" pitchFamily="34" charset="0"/>
              </a:rPr>
              <a:t>. Washington, D.C.: MyNavy HR, n.d.</a:t>
            </a:r>
            <a:endParaRPr lang="en-US" sz="1400" b="0" i="1">
              <a:cs typeface="Calibri" panose="020F0502020204030204" pitchFamily="34" charset="0"/>
            </a:endParaRPr>
          </a:p>
        </p:txBody>
      </p:sp>
      <p:sp>
        <p:nvSpPr>
          <p:cNvPr id="4" name="Slide Number Placeholder 3"/>
          <p:cNvSpPr>
            <a:spLocks noGrp="1"/>
          </p:cNvSpPr>
          <p:nvPr>
            <p:ph type="sldNum" sz="quarter" idx="5"/>
          </p:nvPr>
        </p:nvSpPr>
        <p:spPr/>
        <p:txBody>
          <a:bodyPr/>
          <a:lstStyle/>
          <a:p>
            <a:fld id="{A43DECA1-90B2-4901-9C02-4FB4999FDED7}" type="slidenum">
              <a:rPr lang="en-US" smtClean="0"/>
              <a:t>9</a:t>
            </a:fld>
            <a:endParaRPr lang="en-US"/>
          </a:p>
        </p:txBody>
      </p:sp>
    </p:spTree>
    <p:extLst>
      <p:ext uri="{BB962C8B-B14F-4D97-AF65-F5344CB8AC3E}">
        <p14:creationId xmlns:p14="http://schemas.microsoft.com/office/powerpoint/2010/main" val="3678361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rs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B7F8-24F2-FA3D-2201-19E5DAF87981}"/>
              </a:ext>
            </a:extLst>
          </p:cNvPr>
          <p:cNvSpPr>
            <a:spLocks noGrp="1"/>
          </p:cNvSpPr>
          <p:nvPr>
            <p:ph type="ctrTitle"/>
          </p:nvPr>
        </p:nvSpPr>
        <p:spPr>
          <a:xfrm>
            <a:off x="1524000" y="1734533"/>
            <a:ext cx="9144000" cy="1275809"/>
          </a:xfrm>
        </p:spPr>
        <p:txBody>
          <a:bodyPr anchor="b"/>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49EE99D-1DB7-C040-2AFE-5A32C9621FC7}"/>
              </a:ext>
            </a:extLst>
          </p:cNvPr>
          <p:cNvSpPr>
            <a:spLocks noGrp="1"/>
          </p:cNvSpPr>
          <p:nvPr>
            <p:ph type="subTitle" idx="1"/>
          </p:nvPr>
        </p:nvSpPr>
        <p:spPr>
          <a:xfrm>
            <a:off x="1524000" y="3270578"/>
            <a:ext cx="9144000" cy="69658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E536AE-0213-19E4-1998-22C169BFE46B}"/>
              </a:ext>
            </a:extLst>
          </p:cNvPr>
          <p:cNvSpPr>
            <a:spLocks noGrp="1"/>
          </p:cNvSpPr>
          <p:nvPr>
            <p:ph type="dt" sz="half" idx="10"/>
          </p:nvPr>
        </p:nvSpPr>
        <p:spPr>
          <a:xfrm>
            <a:off x="503208" y="6356350"/>
            <a:ext cx="2534732" cy="365125"/>
          </a:xfrm>
        </p:spPr>
        <p:txBody>
          <a:bodyPr/>
          <a:lstStyle/>
          <a:p>
            <a:fld id="{48062B08-1F95-4EBF-A02A-A8D0DD1F0E47}" type="datetime1">
              <a:rPr lang="en-US" smtClean="0"/>
              <a:t>4/16/2026</a:t>
            </a:fld>
            <a:endParaRPr lang="en-US"/>
          </a:p>
        </p:txBody>
      </p:sp>
      <p:sp>
        <p:nvSpPr>
          <p:cNvPr id="5" name="Footer Placeholder 4">
            <a:extLst>
              <a:ext uri="{FF2B5EF4-FFF2-40B4-BE49-F238E27FC236}">
                <a16:creationId xmlns:a16="http://schemas.microsoft.com/office/drawing/2014/main" id="{09910E1E-E666-9A1F-B100-3EC87805226D}"/>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DAF31B29-9E73-0C85-6709-A4A3487C1F38}"/>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a:p>
        </p:txBody>
      </p:sp>
      <p:pic>
        <p:nvPicPr>
          <p:cNvPr id="17" name="Picture 16">
            <a:extLst>
              <a:ext uri="{FF2B5EF4-FFF2-40B4-BE49-F238E27FC236}">
                <a16:creationId xmlns:a16="http://schemas.microsoft.com/office/drawing/2014/main" id="{FD74C54B-3CB2-9359-CDB3-F8CD37250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13" name="Text Placeholder 12">
            <a:extLst>
              <a:ext uri="{FF2B5EF4-FFF2-40B4-BE49-F238E27FC236}">
                <a16:creationId xmlns:a16="http://schemas.microsoft.com/office/drawing/2014/main" id="{8E9804DD-7122-ECFD-E2E6-38343EC4A8B1}"/>
              </a:ext>
            </a:extLst>
          </p:cNvPr>
          <p:cNvSpPr>
            <a:spLocks noGrp="1"/>
          </p:cNvSpPr>
          <p:nvPr>
            <p:ph type="body" sz="quarter" idx="13" hasCustomPrompt="1"/>
          </p:nvPr>
        </p:nvSpPr>
        <p:spPr>
          <a:xfrm>
            <a:off x="1524000" y="4252913"/>
            <a:ext cx="9144000" cy="492125"/>
          </a:xfrm>
        </p:spPr>
        <p:txBody>
          <a:bodyPr/>
          <a:lstStyle>
            <a:lvl1pPr marL="0" indent="0" algn="ctr">
              <a:buNone/>
              <a:defRPr/>
            </a:lvl1pPr>
          </a:lstStyle>
          <a:p>
            <a:pPr lvl="0"/>
            <a:r>
              <a:rPr lang="en-US"/>
              <a:t>Click to add Course Title</a:t>
            </a:r>
          </a:p>
        </p:txBody>
      </p:sp>
      <p:sp>
        <p:nvSpPr>
          <p:cNvPr id="7" name="Text Placeholder 8">
            <a:extLst>
              <a:ext uri="{FF2B5EF4-FFF2-40B4-BE49-F238E27FC236}">
                <a16:creationId xmlns:a16="http://schemas.microsoft.com/office/drawing/2014/main" id="{B3982900-99AE-FCFF-49F0-6B0F3AB438D0}"/>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4124774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a:t>
            </a:fld>
            <a:endParaRPr lang="en-US"/>
          </a:p>
        </p:txBody>
      </p:sp>
      <p:sp>
        <p:nvSpPr>
          <p:cNvPr id="8" name="Media Placeholder 7">
            <a:extLst>
              <a:ext uri="{FF2B5EF4-FFF2-40B4-BE49-F238E27FC236}">
                <a16:creationId xmlns:a16="http://schemas.microsoft.com/office/drawing/2014/main" id="{C6D96EF3-8C15-D59C-CBDE-19980807B41A}"/>
              </a:ext>
            </a:extLst>
          </p:cNvPr>
          <p:cNvSpPr>
            <a:spLocks noGrp="1"/>
          </p:cNvSpPr>
          <p:nvPr>
            <p:ph type="media" sz="quarter" idx="13" hasCustomPrompt="1"/>
          </p:nvPr>
        </p:nvSpPr>
        <p:spPr>
          <a:xfrm>
            <a:off x="2072740" y="1700784"/>
            <a:ext cx="8046520" cy="4241800"/>
          </a:xfrm>
        </p:spPr>
        <p:txBody>
          <a:bodyPr/>
          <a:lstStyle>
            <a:lvl1pPr>
              <a:defRPr/>
            </a:lvl1pPr>
          </a:lstStyle>
          <a:p>
            <a:r>
              <a:rPr lang="en-US"/>
              <a:t>Click to add video</a:t>
            </a:r>
          </a:p>
        </p:txBody>
      </p:sp>
      <p:sp>
        <p:nvSpPr>
          <p:cNvPr id="10" name="Text Placeholder 8">
            <a:extLst>
              <a:ext uri="{FF2B5EF4-FFF2-40B4-BE49-F238E27FC236}">
                <a16:creationId xmlns:a16="http://schemas.microsoft.com/office/drawing/2014/main" id="{AE134B67-E4D2-7F7C-D753-379456E4DE9A}"/>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6" name="Text Placeholder 10">
            <a:extLst>
              <a:ext uri="{FF2B5EF4-FFF2-40B4-BE49-F238E27FC236}">
                <a16:creationId xmlns:a16="http://schemas.microsoft.com/office/drawing/2014/main" id="{B4B946DB-39C4-DC22-B907-9AA0B3B3BE91}"/>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618792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08DA-FDCF-2335-D5D1-699D979E7992}"/>
              </a:ext>
            </a:extLst>
          </p:cNvPr>
          <p:cNvSpPr>
            <a:spLocks noGrp="1"/>
          </p:cNvSpPr>
          <p:nvPr>
            <p:ph type="title" hasCustomPrompt="1"/>
          </p:nvPr>
        </p:nvSpPr>
        <p:spPr>
          <a:xfrm>
            <a:off x="438912" y="1700784"/>
            <a:ext cx="11162581" cy="813291"/>
          </a:xfrm>
        </p:spPr>
        <p:txBody>
          <a:bodyPr anchor="t" anchorCtr="0">
            <a:normAutofit/>
          </a:bodyPr>
          <a:lstStyle>
            <a:lvl1pPr>
              <a:defRPr sz="2800"/>
            </a:lvl1pPr>
          </a:lstStyle>
          <a:p>
            <a:r>
              <a:rPr lang="en-US"/>
              <a:t>Click to add Call To Action</a:t>
            </a:r>
            <a:br>
              <a:rPr lang="en-US"/>
            </a:br>
            <a:endParaRPr lang="en-US"/>
          </a:p>
        </p:txBody>
      </p:sp>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517584" y="6356350"/>
            <a:ext cx="2520355" cy="365125"/>
          </a:xfrm>
        </p:spPr>
        <p:txBody>
          <a:bodyPr/>
          <a:lstStyle/>
          <a:p>
            <a:fld id="{86A641FD-2D0D-42AF-A033-C006991A1213}" type="datetime1">
              <a:rPr lang="en-US" smtClean="0"/>
              <a:t>4/16/2026</a:t>
            </a:fld>
            <a:endParaRPr lang="en-US"/>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7860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5E2E3D4E-97E5-1B13-8813-02F39CC40577}"/>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8" name="Text Placeholder 7">
            <a:extLst>
              <a:ext uri="{FF2B5EF4-FFF2-40B4-BE49-F238E27FC236}">
                <a16:creationId xmlns:a16="http://schemas.microsoft.com/office/drawing/2014/main" id="{428E7672-97FB-4261-56E1-576F8E74D5A2}"/>
              </a:ext>
            </a:extLst>
          </p:cNvPr>
          <p:cNvSpPr>
            <a:spLocks noGrp="1"/>
          </p:cNvSpPr>
          <p:nvPr>
            <p:ph type="body" sz="quarter" idx="15"/>
          </p:nvPr>
        </p:nvSpPr>
        <p:spPr>
          <a:xfrm>
            <a:off x="438912" y="2646342"/>
            <a:ext cx="3538728" cy="3429000"/>
          </a:xfrm>
        </p:spPr>
        <p:txBody>
          <a:bodyPr>
            <a:normAutofit/>
          </a:bodyPr>
          <a:lstStyle>
            <a:lvl1pPr>
              <a:defRPr sz="2400"/>
            </a:lvl1pPr>
          </a:lstStyle>
          <a:p>
            <a:pPr lvl="0"/>
            <a:r>
              <a:rPr lang="en-US"/>
              <a:t>Click to edit Master text styles</a:t>
            </a:r>
          </a:p>
        </p:txBody>
      </p:sp>
      <p:sp>
        <p:nvSpPr>
          <p:cNvPr id="3" name="Picture Placeholder 11">
            <a:extLst>
              <a:ext uri="{FF2B5EF4-FFF2-40B4-BE49-F238E27FC236}">
                <a16:creationId xmlns:a16="http://schemas.microsoft.com/office/drawing/2014/main" id="{9EC2CCC6-7B82-79E1-9FA0-FC9DE48DCB88}"/>
              </a:ext>
            </a:extLst>
          </p:cNvPr>
          <p:cNvSpPr>
            <a:spLocks noGrp="1"/>
          </p:cNvSpPr>
          <p:nvPr>
            <p:ph type="pic" sz="quarter" idx="16" hasCustomPrompt="1"/>
          </p:nvPr>
        </p:nvSpPr>
        <p:spPr>
          <a:xfrm>
            <a:off x="4434840" y="2642616"/>
            <a:ext cx="7315200" cy="34290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Tree>
    <p:extLst>
      <p:ext uri="{BB962C8B-B14F-4D97-AF65-F5344CB8AC3E}">
        <p14:creationId xmlns:p14="http://schemas.microsoft.com/office/powerpoint/2010/main" val="1003993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tivity Slide Tim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a:t>
            </a:fld>
            <a:endParaRPr lang="en-US"/>
          </a:p>
        </p:txBody>
      </p:sp>
      <p:sp>
        <p:nvSpPr>
          <p:cNvPr id="7" name="Text Placeholder 8">
            <a:extLst>
              <a:ext uri="{FF2B5EF4-FFF2-40B4-BE49-F238E27FC236}">
                <a16:creationId xmlns:a16="http://schemas.microsoft.com/office/drawing/2014/main" id="{E7C2F2A0-DE94-F4A2-86B5-28A9563A4974}"/>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13" name="Rectangle: 7">
            <a:extLst>
              <a:ext uri="{FF2B5EF4-FFF2-40B4-BE49-F238E27FC236}">
                <a16:creationId xmlns:a16="http://schemas.microsoft.com/office/drawing/2014/main" id="{82D39524-1307-A829-E75D-5D9B79E04EA3}"/>
              </a:ext>
            </a:extLst>
          </p:cNvPr>
          <p:cNvSpPr/>
          <p:nvPr userDrawn="1"/>
        </p:nvSpPr>
        <p:spPr>
          <a:xfrm>
            <a:off x="5135245" y="607134"/>
            <a:ext cx="2073910" cy="769450"/>
          </a:xfrm>
          <a:prstGeom prst="roundRect">
            <a:avLst/>
          </a:prstGeom>
          <a:solidFill>
            <a:srgbClr val="C9992A"/>
          </a:solidFill>
          <a:ln w="38100">
            <a:solidFill>
              <a:srgbClr val="00293A"/>
            </a:solid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b="1">
                <a:solidFill>
                  <a:srgbClr val="00283A"/>
                </a:solidFill>
                <a:latin typeface="Segoe UI" panose="020B0502040204020203" pitchFamily="34" charset="0"/>
                <a:cs typeface="Segoe UI" panose="020B0502040204020203" pitchFamily="34" charset="0"/>
              </a:rPr>
              <a:t>End of Activity</a:t>
            </a:r>
          </a:p>
        </p:txBody>
      </p:sp>
      <p:sp>
        <p:nvSpPr>
          <p:cNvPr id="12" name="Rectangle: 6">
            <a:extLst>
              <a:ext uri="{FF2B5EF4-FFF2-40B4-BE49-F238E27FC236}">
                <a16:creationId xmlns:a16="http://schemas.microsoft.com/office/drawing/2014/main" id="{C4D0B185-4D14-E3FF-EF1E-DD86008E8F81}"/>
              </a:ext>
            </a:extLst>
          </p:cNvPr>
          <p:cNvSpPr/>
          <p:nvPr userDrawn="1"/>
        </p:nvSpPr>
        <p:spPr>
          <a:xfrm>
            <a:off x="5135245" y="607134"/>
            <a:ext cx="2073910" cy="769450"/>
          </a:xfrm>
          <a:prstGeom prst="roundRect">
            <a:avLst/>
          </a:prstGeom>
          <a:solidFill>
            <a:srgbClr val="C9992A"/>
          </a:solidFill>
          <a:ln w="38100">
            <a:solidFill>
              <a:srgbClr val="00293A"/>
            </a:solid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b="1">
                <a:solidFill>
                  <a:srgbClr val="00283A"/>
                </a:solidFill>
                <a:latin typeface="Segoe UI" panose="020B0502040204020203" pitchFamily="34" charset="0"/>
                <a:cs typeface="Segoe UI" panose="020B0502040204020203" pitchFamily="34" charset="0"/>
              </a:rPr>
              <a:t>Activity ends in 1 minute</a:t>
            </a:r>
          </a:p>
        </p:txBody>
      </p:sp>
      <p:sp>
        <p:nvSpPr>
          <p:cNvPr id="11" name="Rectangle: 3">
            <a:extLst>
              <a:ext uri="{FF2B5EF4-FFF2-40B4-BE49-F238E27FC236}">
                <a16:creationId xmlns:a16="http://schemas.microsoft.com/office/drawing/2014/main" id="{E279B447-D6F6-D780-6A85-ADEB761EBEBF}"/>
              </a:ext>
            </a:extLst>
          </p:cNvPr>
          <p:cNvSpPr/>
          <p:nvPr userDrawn="1"/>
        </p:nvSpPr>
        <p:spPr>
          <a:xfrm>
            <a:off x="5135245" y="607134"/>
            <a:ext cx="2073910" cy="769450"/>
          </a:xfrm>
          <a:prstGeom prst="roundRect">
            <a:avLst/>
          </a:prstGeom>
          <a:solidFill>
            <a:srgbClr val="C9992A"/>
          </a:solidFill>
          <a:ln w="38100">
            <a:solidFill>
              <a:srgbClr val="00293A"/>
            </a:solid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b="1">
                <a:solidFill>
                  <a:srgbClr val="00283A"/>
                </a:solidFill>
                <a:latin typeface="Segoe UI" panose="020B0502040204020203" pitchFamily="34" charset="0"/>
                <a:cs typeface="Segoe UI" panose="020B0502040204020203" pitchFamily="34" charset="0"/>
              </a:rPr>
              <a:t>Activity ends in 2 minutes</a:t>
            </a:r>
          </a:p>
        </p:txBody>
      </p:sp>
      <p:sp>
        <p:nvSpPr>
          <p:cNvPr id="10" name="Rectangle: 4">
            <a:extLst>
              <a:ext uri="{FF2B5EF4-FFF2-40B4-BE49-F238E27FC236}">
                <a16:creationId xmlns:a16="http://schemas.microsoft.com/office/drawing/2014/main" id="{B9A33E23-0427-1803-F2C3-11128C142386}"/>
              </a:ext>
            </a:extLst>
          </p:cNvPr>
          <p:cNvSpPr/>
          <p:nvPr userDrawn="1"/>
        </p:nvSpPr>
        <p:spPr>
          <a:xfrm>
            <a:off x="5135245" y="607134"/>
            <a:ext cx="2073910" cy="769450"/>
          </a:xfrm>
          <a:prstGeom prst="roundRect">
            <a:avLst/>
          </a:prstGeom>
          <a:solidFill>
            <a:srgbClr val="C9992A"/>
          </a:solidFill>
          <a:ln w="38100">
            <a:solidFill>
              <a:srgbClr val="00293A"/>
            </a:solid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b="1">
                <a:solidFill>
                  <a:srgbClr val="00283A"/>
                </a:solidFill>
                <a:latin typeface="Segoe UI" panose="020B0502040204020203" pitchFamily="34" charset="0"/>
                <a:cs typeface="Segoe UI" panose="020B0502040204020203" pitchFamily="34" charset="0"/>
              </a:rPr>
              <a:t>Activity ends in 3 minutes</a:t>
            </a:r>
          </a:p>
        </p:txBody>
      </p:sp>
      <p:sp>
        <p:nvSpPr>
          <p:cNvPr id="9" name="Rectangle: 3">
            <a:extLst>
              <a:ext uri="{FF2B5EF4-FFF2-40B4-BE49-F238E27FC236}">
                <a16:creationId xmlns:a16="http://schemas.microsoft.com/office/drawing/2014/main" id="{E4BDC840-C0F0-38F7-8AEB-E83B0F4162F6}"/>
              </a:ext>
            </a:extLst>
          </p:cNvPr>
          <p:cNvSpPr/>
          <p:nvPr userDrawn="1"/>
        </p:nvSpPr>
        <p:spPr>
          <a:xfrm>
            <a:off x="5135245" y="607134"/>
            <a:ext cx="2073910" cy="769450"/>
          </a:xfrm>
          <a:prstGeom prst="roundRect">
            <a:avLst/>
          </a:prstGeom>
          <a:solidFill>
            <a:srgbClr val="C9992A"/>
          </a:solidFill>
          <a:ln w="38100">
            <a:solidFill>
              <a:srgbClr val="00293A"/>
            </a:solid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b="1">
                <a:solidFill>
                  <a:srgbClr val="00283A"/>
                </a:solidFill>
                <a:latin typeface="Segoe UI" panose="020B0502040204020203" pitchFamily="34" charset="0"/>
                <a:cs typeface="Segoe UI" panose="020B0502040204020203" pitchFamily="34" charset="0"/>
              </a:rPr>
              <a:t>Activity ends in 4 minutes</a:t>
            </a:r>
          </a:p>
        </p:txBody>
      </p:sp>
      <p:sp>
        <p:nvSpPr>
          <p:cNvPr id="6" name="Rectangle: 2">
            <a:extLst>
              <a:ext uri="{FF2B5EF4-FFF2-40B4-BE49-F238E27FC236}">
                <a16:creationId xmlns:a16="http://schemas.microsoft.com/office/drawing/2014/main" id="{F0198FAD-8EFA-C003-3BA5-9C079E659348}"/>
              </a:ext>
            </a:extLst>
          </p:cNvPr>
          <p:cNvSpPr/>
          <p:nvPr userDrawn="1"/>
        </p:nvSpPr>
        <p:spPr>
          <a:xfrm>
            <a:off x="5135245" y="607134"/>
            <a:ext cx="2073910" cy="769450"/>
          </a:xfrm>
          <a:prstGeom prst="roundRect">
            <a:avLst/>
          </a:prstGeom>
          <a:solidFill>
            <a:srgbClr val="C9992A"/>
          </a:solidFill>
          <a:ln w="38100">
            <a:solidFill>
              <a:srgbClr val="00293A"/>
            </a:solid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b="1">
                <a:solidFill>
                  <a:srgbClr val="00283A"/>
                </a:solidFill>
                <a:latin typeface="Segoe UI" panose="020B0502040204020203" pitchFamily="34" charset="0"/>
                <a:cs typeface="Segoe UI" panose="020B0502040204020203" pitchFamily="34" charset="0"/>
              </a:rPr>
              <a:t>Activity ends in 5 minutes</a:t>
            </a:r>
          </a:p>
        </p:txBody>
      </p:sp>
      <p:sp>
        <p:nvSpPr>
          <p:cNvPr id="8" name="Rectangle: 1">
            <a:extLst>
              <a:ext uri="{FF2B5EF4-FFF2-40B4-BE49-F238E27FC236}">
                <a16:creationId xmlns:a16="http://schemas.microsoft.com/office/drawing/2014/main" id="{199FA782-2281-F325-3836-ACF44BFC35DE}"/>
              </a:ext>
            </a:extLst>
          </p:cNvPr>
          <p:cNvSpPr/>
          <p:nvPr userDrawn="1"/>
        </p:nvSpPr>
        <p:spPr>
          <a:xfrm>
            <a:off x="5135245" y="607134"/>
            <a:ext cx="2073910" cy="769450"/>
          </a:xfrm>
          <a:prstGeom prst="roundRect">
            <a:avLst/>
          </a:prstGeom>
          <a:solidFill>
            <a:srgbClr val="C9992A"/>
          </a:solidFill>
          <a:ln w="38100">
            <a:solidFill>
              <a:srgbClr val="00293A"/>
            </a:solid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b="1">
                <a:solidFill>
                  <a:srgbClr val="00283A"/>
                </a:solidFill>
                <a:latin typeface="Segoe UI" panose="020B0502040204020203" pitchFamily="34" charset="0"/>
                <a:cs typeface="Segoe UI" panose="020B0502040204020203" pitchFamily="34" charset="0"/>
              </a:rPr>
              <a:t>Press to start 5 minute timer</a:t>
            </a:r>
          </a:p>
        </p:txBody>
      </p:sp>
    </p:spTree>
    <p:extLst>
      <p:ext uri="{BB962C8B-B14F-4D97-AF65-F5344CB8AC3E}">
        <p14:creationId xmlns:p14="http://schemas.microsoft.com/office/powerpoint/2010/main" val="11689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21" presetClass="exit" presetSubtype="1" fill="hold" grpId="0" nodeType="afterEffect">
                                  <p:stCondLst>
                                    <p:cond delay="0"/>
                                  </p:stCondLst>
                                  <p:childTnLst>
                                    <p:animEffect transition="out" filter="wheel(1)">
                                      <p:cBhvr>
                                        <p:cTn id="10" dur="59000"/>
                                        <p:tgtEl>
                                          <p:spTgt spid="6"/>
                                        </p:tgtEl>
                                      </p:cBhvr>
                                    </p:animEffect>
                                    <p:set>
                                      <p:cBhvr>
                                        <p:cTn id="11" dur="1" fill="hold">
                                          <p:stCondLst>
                                            <p:cond delay="58999"/>
                                          </p:stCondLst>
                                        </p:cTn>
                                        <p:tgtEl>
                                          <p:spTgt spid="6"/>
                                        </p:tgtEl>
                                        <p:attrNameLst>
                                          <p:attrName>style.visibility</p:attrName>
                                        </p:attrNameLst>
                                      </p:cBhvr>
                                      <p:to>
                                        <p:strVal val="hidden"/>
                                      </p:to>
                                    </p:set>
                                  </p:childTnLst>
                                </p:cTn>
                              </p:par>
                            </p:childTnLst>
                          </p:cTn>
                        </p:par>
                        <p:par>
                          <p:cTn id="12" fill="hold">
                            <p:stCondLst>
                              <p:cond delay="59500"/>
                            </p:stCondLst>
                            <p:childTnLst>
                              <p:par>
                                <p:cTn id="13" presetID="21" presetClass="exit" presetSubtype="1" fill="hold" grpId="0" nodeType="afterEffect">
                                  <p:stCondLst>
                                    <p:cond delay="0"/>
                                  </p:stCondLst>
                                  <p:childTnLst>
                                    <p:animEffect transition="out" filter="wheel(1)">
                                      <p:cBhvr>
                                        <p:cTn id="14" dur="59000"/>
                                        <p:tgtEl>
                                          <p:spTgt spid="9"/>
                                        </p:tgtEl>
                                      </p:cBhvr>
                                    </p:animEffect>
                                    <p:set>
                                      <p:cBhvr>
                                        <p:cTn id="15" dur="1" fill="hold">
                                          <p:stCondLst>
                                            <p:cond delay="58999"/>
                                          </p:stCondLst>
                                        </p:cTn>
                                        <p:tgtEl>
                                          <p:spTgt spid="9"/>
                                        </p:tgtEl>
                                        <p:attrNameLst>
                                          <p:attrName>style.visibility</p:attrName>
                                        </p:attrNameLst>
                                      </p:cBhvr>
                                      <p:to>
                                        <p:strVal val="hidden"/>
                                      </p:to>
                                    </p:set>
                                  </p:childTnLst>
                                </p:cTn>
                              </p:par>
                            </p:childTnLst>
                          </p:cTn>
                        </p:par>
                        <p:par>
                          <p:cTn id="16" fill="hold">
                            <p:stCondLst>
                              <p:cond delay="118500"/>
                            </p:stCondLst>
                            <p:childTnLst>
                              <p:par>
                                <p:cTn id="17" presetID="21" presetClass="exit" presetSubtype="1" fill="hold" grpId="0" nodeType="afterEffect">
                                  <p:stCondLst>
                                    <p:cond delay="0"/>
                                  </p:stCondLst>
                                  <p:childTnLst>
                                    <p:animEffect transition="out" filter="wheel(1)">
                                      <p:cBhvr>
                                        <p:cTn id="18" dur="59000"/>
                                        <p:tgtEl>
                                          <p:spTgt spid="10"/>
                                        </p:tgtEl>
                                      </p:cBhvr>
                                    </p:animEffect>
                                    <p:set>
                                      <p:cBhvr>
                                        <p:cTn id="19" dur="1" fill="hold">
                                          <p:stCondLst>
                                            <p:cond delay="58999"/>
                                          </p:stCondLst>
                                        </p:cTn>
                                        <p:tgtEl>
                                          <p:spTgt spid="10"/>
                                        </p:tgtEl>
                                        <p:attrNameLst>
                                          <p:attrName>style.visibility</p:attrName>
                                        </p:attrNameLst>
                                      </p:cBhvr>
                                      <p:to>
                                        <p:strVal val="hidden"/>
                                      </p:to>
                                    </p:set>
                                  </p:childTnLst>
                                </p:cTn>
                              </p:par>
                            </p:childTnLst>
                          </p:cTn>
                        </p:par>
                        <p:par>
                          <p:cTn id="20" fill="hold">
                            <p:stCondLst>
                              <p:cond delay="177500"/>
                            </p:stCondLst>
                            <p:childTnLst>
                              <p:par>
                                <p:cTn id="21" presetID="21" presetClass="exit" presetSubtype="1" fill="hold" grpId="0" nodeType="afterEffect">
                                  <p:stCondLst>
                                    <p:cond delay="0"/>
                                  </p:stCondLst>
                                  <p:childTnLst>
                                    <p:animEffect transition="out" filter="wheel(1)">
                                      <p:cBhvr>
                                        <p:cTn id="22" dur="59000"/>
                                        <p:tgtEl>
                                          <p:spTgt spid="11"/>
                                        </p:tgtEl>
                                      </p:cBhvr>
                                    </p:animEffect>
                                    <p:set>
                                      <p:cBhvr>
                                        <p:cTn id="23" dur="1" fill="hold">
                                          <p:stCondLst>
                                            <p:cond delay="58999"/>
                                          </p:stCondLst>
                                        </p:cTn>
                                        <p:tgtEl>
                                          <p:spTgt spid="11"/>
                                        </p:tgtEl>
                                        <p:attrNameLst>
                                          <p:attrName>style.visibility</p:attrName>
                                        </p:attrNameLst>
                                      </p:cBhvr>
                                      <p:to>
                                        <p:strVal val="hidden"/>
                                      </p:to>
                                    </p:set>
                                  </p:childTnLst>
                                </p:cTn>
                              </p:par>
                            </p:childTnLst>
                          </p:cTn>
                        </p:par>
                        <p:par>
                          <p:cTn id="24" fill="hold">
                            <p:stCondLst>
                              <p:cond delay="236500"/>
                            </p:stCondLst>
                            <p:childTnLst>
                              <p:par>
                                <p:cTn id="25" presetID="21" presetClass="exit" presetSubtype="1" fill="hold" grpId="0" nodeType="afterEffect">
                                  <p:stCondLst>
                                    <p:cond delay="0"/>
                                  </p:stCondLst>
                                  <p:childTnLst>
                                    <p:animEffect transition="out" filter="wheel(1)">
                                      <p:cBhvr>
                                        <p:cTn id="26" dur="59000"/>
                                        <p:tgtEl>
                                          <p:spTgt spid="12"/>
                                        </p:tgtEl>
                                      </p:cBhvr>
                                    </p:animEffect>
                                    <p:set>
                                      <p:cBhvr>
                                        <p:cTn id="27" dur="1" fill="hold">
                                          <p:stCondLst>
                                            <p:cond delay="58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animBg="1"/>
      <p:bldP spid="9" grpId="0" animBg="1"/>
      <p:bldP spid="6" grpId="0" animBg="1"/>
      <p:bldP spid="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500330" y="6356350"/>
            <a:ext cx="2537609" cy="365125"/>
          </a:xfrm>
        </p:spPr>
        <p:txBody>
          <a:bodyPr/>
          <a:lstStyle/>
          <a:p>
            <a:fld id="{86A641FD-2D0D-42AF-A033-C006991A1213}" type="datetime1">
              <a:rPr lang="en-US" smtClean="0"/>
              <a:t>4/16/2026</a:t>
            </a:fld>
            <a:endParaRPr lang="en-US"/>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78608" cy="365125"/>
          </a:xfrm>
        </p:spPr>
        <p:txBody>
          <a:bodyPr/>
          <a:lstStyle/>
          <a:p>
            <a:fld id="{92230763-09DA-4369-B759-4F3C13DCD774}" type="slidenum">
              <a:rPr lang="en-US" smtClean="0"/>
              <a:t>‹#›</a:t>
            </a:fld>
            <a:endParaRPr lang="en-US"/>
          </a:p>
        </p:txBody>
      </p:sp>
      <p:sp>
        <p:nvSpPr>
          <p:cNvPr id="7" name="Text Placeholder 6">
            <a:extLst>
              <a:ext uri="{FF2B5EF4-FFF2-40B4-BE49-F238E27FC236}">
                <a16:creationId xmlns:a16="http://schemas.microsoft.com/office/drawing/2014/main" id="{540A92CF-027B-E2F9-B212-483FF9F063C9}"/>
              </a:ext>
            </a:extLst>
          </p:cNvPr>
          <p:cNvSpPr>
            <a:spLocks noGrp="1"/>
          </p:cNvSpPr>
          <p:nvPr>
            <p:ph type="body" sz="quarter" idx="13" hasCustomPrompt="1"/>
          </p:nvPr>
        </p:nvSpPr>
        <p:spPr>
          <a:xfrm>
            <a:off x="438912" y="1700784"/>
            <a:ext cx="11188461" cy="4155267"/>
          </a:xfrm>
        </p:spPr>
        <p:txBody>
          <a:bodyPr/>
          <a:lstStyle>
            <a:lvl1pPr marL="0" indent="0">
              <a:buNone/>
              <a:defRPr/>
            </a:lvl1pPr>
          </a:lstStyle>
          <a:p>
            <a:pPr lvl="0"/>
            <a:r>
              <a:rPr lang="en-US"/>
              <a:t>Click to add text</a:t>
            </a:r>
          </a:p>
        </p:txBody>
      </p:sp>
      <p:sp>
        <p:nvSpPr>
          <p:cNvPr id="8" name="Text Placeholder 8">
            <a:extLst>
              <a:ext uri="{FF2B5EF4-FFF2-40B4-BE49-F238E27FC236}">
                <a16:creationId xmlns:a16="http://schemas.microsoft.com/office/drawing/2014/main" id="{5B987354-9164-BF35-3BF7-05DF697B1755}"/>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728827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a:t>
            </a:fld>
            <a:endParaRPr lang="en-US"/>
          </a:p>
        </p:txBody>
      </p:sp>
      <p:sp>
        <p:nvSpPr>
          <p:cNvPr id="7" name="Text Placeholder 8">
            <a:extLst>
              <a:ext uri="{FF2B5EF4-FFF2-40B4-BE49-F238E27FC236}">
                <a16:creationId xmlns:a16="http://schemas.microsoft.com/office/drawing/2014/main" id="{E7C2F2A0-DE94-F4A2-86B5-28A9563A4974}"/>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225268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ent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a:t>
            </a:fld>
            <a:endParaRPr lang="en-US"/>
          </a:p>
        </p:txBody>
      </p:sp>
      <p:sp>
        <p:nvSpPr>
          <p:cNvPr id="7" name="Text Placeholder 8">
            <a:extLst>
              <a:ext uri="{FF2B5EF4-FFF2-40B4-BE49-F238E27FC236}">
                <a16:creationId xmlns:a16="http://schemas.microsoft.com/office/drawing/2014/main" id="{E7C2F2A0-DE94-F4A2-86B5-28A9563A4974}"/>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662172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loss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08DA-FDCF-2335-D5D1-699D979E7992}"/>
              </a:ext>
            </a:extLst>
          </p:cNvPr>
          <p:cNvSpPr>
            <a:spLocks noGrp="1"/>
          </p:cNvSpPr>
          <p:nvPr>
            <p:ph type="title" hasCustomPrompt="1"/>
          </p:nvPr>
        </p:nvSpPr>
        <p:spPr>
          <a:xfrm>
            <a:off x="491707" y="1605257"/>
            <a:ext cx="11208588" cy="813291"/>
          </a:xfrm>
        </p:spPr>
        <p:txBody>
          <a:bodyPr/>
          <a:lstStyle>
            <a:lvl1pPr>
              <a:tabLst>
                <a:tab pos="1828800" algn="l"/>
              </a:tabLst>
              <a:defRPr sz="3000"/>
            </a:lvl1pPr>
          </a:lstStyle>
          <a:p>
            <a:r>
              <a:rPr lang="en-US"/>
              <a:t>Click to add Glossary Title</a:t>
            </a:r>
          </a:p>
        </p:txBody>
      </p:sp>
      <p:sp>
        <p:nvSpPr>
          <p:cNvPr id="3" name="Content Placeholder 2">
            <a:extLst>
              <a:ext uri="{FF2B5EF4-FFF2-40B4-BE49-F238E27FC236}">
                <a16:creationId xmlns:a16="http://schemas.microsoft.com/office/drawing/2014/main" id="{F454FC0D-B93F-205F-C5DA-1897055B377F}"/>
              </a:ext>
            </a:extLst>
          </p:cNvPr>
          <p:cNvSpPr>
            <a:spLocks noGrp="1"/>
          </p:cNvSpPr>
          <p:nvPr>
            <p:ph idx="1" hasCustomPrompt="1"/>
          </p:nvPr>
        </p:nvSpPr>
        <p:spPr>
          <a:xfrm>
            <a:off x="491706" y="2410040"/>
            <a:ext cx="11208587" cy="3749219"/>
          </a:xfrm>
        </p:spPr>
        <p:txBody>
          <a:bodyPr/>
          <a:lstStyle>
            <a:lvl1pPr marL="0" indent="0">
              <a:buNone/>
              <a:tabLst>
                <a:tab pos="1828800" algn="l"/>
              </a:tabLst>
              <a:defRPr/>
            </a:lvl1pPr>
            <a:lvl2pPr marL="457200" indent="0">
              <a:buNone/>
              <a:defRPr/>
            </a:lvl2pPr>
          </a:lstStyle>
          <a:p>
            <a:pPr lvl="0"/>
            <a:r>
              <a:rPr lang="en-US"/>
              <a:t>Type acronym and click tab to add meaning</a:t>
            </a:r>
          </a:p>
        </p:txBody>
      </p:sp>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491706" y="6356350"/>
            <a:ext cx="2546234" cy="365125"/>
          </a:xfrm>
        </p:spPr>
        <p:txBody>
          <a:bodyPr/>
          <a:lstStyle/>
          <a:p>
            <a:fld id="{86A641FD-2D0D-42AF-A033-C006991A1213}" type="datetime1">
              <a:rPr lang="en-US" smtClean="0"/>
              <a:t>4/16/2026</a:t>
            </a:fld>
            <a:endParaRPr lang="en-US"/>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46233" cy="365125"/>
          </a:xfrm>
        </p:spPr>
        <p:txBody>
          <a:bodyPr/>
          <a:lstStyle/>
          <a:p>
            <a:fld id="{92230763-09DA-4369-B759-4F3C13DCD774}" type="slidenum">
              <a:rPr lang="en-US" smtClean="0"/>
              <a:t>‹#›</a:t>
            </a:fld>
            <a:endParaRPr lang="en-US"/>
          </a:p>
        </p:txBody>
      </p:sp>
      <p:sp>
        <p:nvSpPr>
          <p:cNvPr id="7" name="Action Button: Blank 6">
            <a:hlinkClick r:id="" action="ppaction://hlinkshowjump?jump=lastslideviewed" highlightClick="1"/>
            <a:extLst>
              <a:ext uri="{FF2B5EF4-FFF2-40B4-BE49-F238E27FC236}">
                <a16:creationId xmlns:a16="http://schemas.microsoft.com/office/drawing/2014/main" id="{7D72CDAE-EEA8-A233-9649-B4D5ECD968D8}"/>
              </a:ext>
            </a:extLst>
          </p:cNvPr>
          <p:cNvSpPr/>
          <p:nvPr userDrawn="1"/>
        </p:nvSpPr>
        <p:spPr>
          <a:xfrm>
            <a:off x="11189494" y="258508"/>
            <a:ext cx="745332" cy="220123"/>
          </a:xfrm>
          <a:prstGeom prst="actionButtonBlank">
            <a:avLst/>
          </a:prstGeom>
          <a:solidFill>
            <a:srgbClr val="002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Return</a:t>
            </a:r>
          </a:p>
        </p:txBody>
      </p:sp>
      <p:sp>
        <p:nvSpPr>
          <p:cNvPr id="10" name="Text Placeholder 8">
            <a:extLst>
              <a:ext uri="{FF2B5EF4-FFF2-40B4-BE49-F238E27FC236}">
                <a16:creationId xmlns:a16="http://schemas.microsoft.com/office/drawing/2014/main" id="{6A2F341B-9994-29A3-ED49-00DAEAAD3732}"/>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972238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500332" y="6356350"/>
            <a:ext cx="2537608" cy="365125"/>
          </a:xfrm>
        </p:spPr>
        <p:txBody>
          <a:bodyPr/>
          <a:lstStyle/>
          <a:p>
            <a:fld id="{B747A8A1-F4C9-4C57-BF46-8C2095F91DCD}" type="datetime1">
              <a:rPr lang="en-US" smtClean="0"/>
              <a:t>4/16/2026</a:t>
            </a:fld>
            <a:endParaRPr lang="en-US"/>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7608" cy="365125"/>
          </a:xfrm>
        </p:spPr>
        <p:txBody>
          <a:bodyPr/>
          <a:lstStyle/>
          <a:p>
            <a:fld id="{92230763-09DA-4369-B759-4F3C13DCD774}" type="slidenum">
              <a:rPr lang="en-US" smtClean="0"/>
              <a:t>‹#›</a:t>
            </a:fld>
            <a:endParaRPr lang="en-US"/>
          </a:p>
        </p:txBody>
      </p:sp>
      <p:pic>
        <p:nvPicPr>
          <p:cNvPr id="5" name="Picture 4">
            <a:extLst>
              <a:ext uri="{FF2B5EF4-FFF2-40B4-BE49-F238E27FC236}">
                <a16:creationId xmlns:a16="http://schemas.microsoft.com/office/drawing/2014/main" id="{AE743D8C-7D60-D1FE-287C-36AD34CF07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6" name="Rectangle 5">
            <a:extLst>
              <a:ext uri="{FF2B5EF4-FFF2-40B4-BE49-F238E27FC236}">
                <a16:creationId xmlns:a16="http://schemas.microsoft.com/office/drawing/2014/main" id="{524448E4-7EC0-839F-C912-BEFCC1F2DC64}"/>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A82A3F8-A83C-F018-AF6B-A613FF802BF8}"/>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7588405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5818-40D6-A3FB-DB69-A66CD0672B35}"/>
              </a:ext>
            </a:extLst>
          </p:cNvPr>
          <p:cNvSpPr>
            <a:spLocks noGrp="1"/>
          </p:cNvSpPr>
          <p:nvPr>
            <p:ph type="title"/>
          </p:nvPr>
        </p:nvSpPr>
        <p:spPr>
          <a:xfrm>
            <a:off x="831850" y="1709739"/>
            <a:ext cx="10515600" cy="1146584"/>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1B8F56-9917-B2D3-0FEC-B33FD31B1DA7}"/>
              </a:ext>
            </a:extLst>
          </p:cNvPr>
          <p:cNvSpPr>
            <a:spLocks noGrp="1"/>
          </p:cNvSpPr>
          <p:nvPr>
            <p:ph type="body" idx="1"/>
          </p:nvPr>
        </p:nvSpPr>
        <p:spPr>
          <a:xfrm>
            <a:off x="831850" y="2958627"/>
            <a:ext cx="10515600" cy="13588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150AFF-D446-E80D-C484-81D8B9340EAC}"/>
              </a:ext>
            </a:extLst>
          </p:cNvPr>
          <p:cNvSpPr>
            <a:spLocks noGrp="1"/>
          </p:cNvSpPr>
          <p:nvPr>
            <p:ph type="dt" sz="half" idx="10"/>
          </p:nvPr>
        </p:nvSpPr>
        <p:spPr>
          <a:xfrm>
            <a:off x="500332" y="6356350"/>
            <a:ext cx="2537608" cy="365125"/>
          </a:xfrm>
        </p:spPr>
        <p:txBody>
          <a:bodyPr/>
          <a:lstStyle/>
          <a:p>
            <a:fld id="{AE6966B9-88C7-4C18-8DAE-951CE5677ADC}" type="datetime1">
              <a:rPr lang="en-US" smtClean="0"/>
              <a:t>4/16/2026</a:t>
            </a:fld>
            <a:endParaRPr lang="en-US"/>
          </a:p>
        </p:txBody>
      </p:sp>
      <p:sp>
        <p:nvSpPr>
          <p:cNvPr id="5" name="Footer Placeholder 4">
            <a:extLst>
              <a:ext uri="{FF2B5EF4-FFF2-40B4-BE49-F238E27FC236}">
                <a16:creationId xmlns:a16="http://schemas.microsoft.com/office/drawing/2014/main" id="{0FEDF66D-594D-98A5-DC16-535095F0837C}"/>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A4E3CEB8-06F9-D976-3D0B-C8042085A8B3}"/>
              </a:ext>
            </a:extLst>
          </p:cNvPr>
          <p:cNvSpPr>
            <a:spLocks noGrp="1"/>
          </p:cNvSpPr>
          <p:nvPr>
            <p:ph type="sldNum" sz="quarter" idx="12"/>
          </p:nvPr>
        </p:nvSpPr>
        <p:spPr>
          <a:xfrm>
            <a:off x="9154060" y="6356350"/>
            <a:ext cx="2537608" cy="365125"/>
          </a:xfrm>
        </p:spPr>
        <p:txBody>
          <a:bodyPr/>
          <a:lstStyle/>
          <a:p>
            <a:fld id="{92230763-09DA-4369-B759-4F3C13DCD774}" type="slidenum">
              <a:rPr lang="en-US" smtClean="0"/>
              <a:t>‹#›</a:t>
            </a:fld>
            <a:endParaRPr lang="en-US"/>
          </a:p>
        </p:txBody>
      </p:sp>
      <p:pic>
        <p:nvPicPr>
          <p:cNvPr id="7" name="Picture 6">
            <a:extLst>
              <a:ext uri="{FF2B5EF4-FFF2-40B4-BE49-F238E27FC236}">
                <a16:creationId xmlns:a16="http://schemas.microsoft.com/office/drawing/2014/main" id="{A88DB70B-E377-0420-F34D-FA573770AD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8" name="Rectangle 7">
            <a:extLst>
              <a:ext uri="{FF2B5EF4-FFF2-40B4-BE49-F238E27FC236}">
                <a16:creationId xmlns:a16="http://schemas.microsoft.com/office/drawing/2014/main" id="{8974ED30-27E8-FD84-0775-56DAC374886F}"/>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69D867F9-9F28-1211-0344-995D030CC142}"/>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2856734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EB7C-CB03-89A3-7B8F-653304801D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A008F4-C0FE-A04F-1316-40519194783B}"/>
              </a:ext>
            </a:extLst>
          </p:cNvPr>
          <p:cNvSpPr>
            <a:spLocks noGrp="1"/>
          </p:cNvSpPr>
          <p:nvPr>
            <p:ph type="dt" sz="half" idx="10"/>
          </p:nvPr>
        </p:nvSpPr>
        <p:spPr>
          <a:xfrm>
            <a:off x="517584" y="6356350"/>
            <a:ext cx="2520355" cy="365125"/>
          </a:xfrm>
        </p:spPr>
        <p:txBody>
          <a:bodyPr/>
          <a:lstStyle/>
          <a:p>
            <a:fld id="{14723AFA-9489-4BC8-8B40-71941F7392FC}" type="datetime1">
              <a:rPr lang="en-US" smtClean="0"/>
              <a:t>4/16/2026</a:t>
            </a:fld>
            <a:endParaRPr lang="en-US"/>
          </a:p>
        </p:txBody>
      </p:sp>
      <p:sp>
        <p:nvSpPr>
          <p:cNvPr id="4" name="Footer Placeholder 3">
            <a:extLst>
              <a:ext uri="{FF2B5EF4-FFF2-40B4-BE49-F238E27FC236}">
                <a16:creationId xmlns:a16="http://schemas.microsoft.com/office/drawing/2014/main" id="{A1D5F98F-195F-4717-2F0D-C833AEC95296}"/>
              </a:ext>
            </a:extLst>
          </p:cNvPr>
          <p:cNvSpPr>
            <a:spLocks noGrp="1"/>
          </p:cNvSpPr>
          <p:nvPr>
            <p:ph type="ftr" sz="quarter" idx="11"/>
          </p:nvPr>
        </p:nvSpPr>
        <p:spPr/>
        <p:txBody>
          <a:bodyPr/>
          <a:lstStyle/>
          <a:p>
            <a:r>
              <a:rPr lang="en-US"/>
              <a:t>UNCLASSIFIED</a:t>
            </a:r>
          </a:p>
        </p:txBody>
      </p:sp>
      <p:sp>
        <p:nvSpPr>
          <p:cNvPr id="5" name="Slide Number Placeholder 4">
            <a:extLst>
              <a:ext uri="{FF2B5EF4-FFF2-40B4-BE49-F238E27FC236}">
                <a16:creationId xmlns:a16="http://schemas.microsoft.com/office/drawing/2014/main" id="{968E8BCE-F264-0A98-BF9C-3FE25038EE7E}"/>
              </a:ext>
            </a:extLst>
          </p:cNvPr>
          <p:cNvSpPr>
            <a:spLocks noGrp="1"/>
          </p:cNvSpPr>
          <p:nvPr>
            <p:ph type="sldNum" sz="quarter" idx="12"/>
          </p:nvPr>
        </p:nvSpPr>
        <p:spPr>
          <a:xfrm>
            <a:off x="9154060" y="6356350"/>
            <a:ext cx="2520356" cy="365125"/>
          </a:xfrm>
        </p:spPr>
        <p:txBody>
          <a:bodyPr/>
          <a:lstStyle/>
          <a:p>
            <a:fld id="{92230763-09DA-4369-B759-4F3C13DCD774}" type="slidenum">
              <a:rPr lang="en-US" smtClean="0"/>
              <a:t>‹#›</a:t>
            </a:fld>
            <a:endParaRPr lang="en-US"/>
          </a:p>
        </p:txBody>
      </p:sp>
      <p:pic>
        <p:nvPicPr>
          <p:cNvPr id="6" name="Picture 5">
            <a:extLst>
              <a:ext uri="{FF2B5EF4-FFF2-40B4-BE49-F238E27FC236}">
                <a16:creationId xmlns:a16="http://schemas.microsoft.com/office/drawing/2014/main" id="{D7D1C29D-6094-2BFD-B1E1-89617B52E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7" name="Rectangle 6">
            <a:extLst>
              <a:ext uri="{FF2B5EF4-FFF2-40B4-BE49-F238E27FC236}">
                <a16:creationId xmlns:a16="http://schemas.microsoft.com/office/drawing/2014/main" id="{E1BE6E9A-F824-49E6-8140-2AEF8F52CE5E}"/>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8">
            <a:extLst>
              <a:ext uri="{FF2B5EF4-FFF2-40B4-BE49-F238E27FC236}">
                <a16:creationId xmlns:a16="http://schemas.microsoft.com/office/drawing/2014/main" id="{52E64E12-0840-99A5-D1C2-9A060240BE1E}"/>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582929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ing Objectiv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A6EDCC3-7D66-958B-66B8-A2D27ABF1CB6}"/>
              </a:ext>
            </a:extLst>
          </p:cNvPr>
          <p:cNvSpPr>
            <a:spLocks noGrp="1"/>
          </p:cNvSpPr>
          <p:nvPr>
            <p:ph type="dt" sz="half" idx="10"/>
          </p:nvPr>
        </p:nvSpPr>
        <p:spPr/>
        <p:txBody>
          <a:bodyPr/>
          <a:lstStyle/>
          <a:p>
            <a:fld id="{968B1CFF-4006-4E64-88B8-712B12C49315}" type="datetime1">
              <a:rPr lang="en-US" smtClean="0"/>
              <a:t>4/16/2026</a:t>
            </a:fld>
            <a:endParaRPr lang="en-US"/>
          </a:p>
        </p:txBody>
      </p:sp>
      <p:sp>
        <p:nvSpPr>
          <p:cNvPr id="4" name="Footer Placeholder 3">
            <a:extLst>
              <a:ext uri="{FF2B5EF4-FFF2-40B4-BE49-F238E27FC236}">
                <a16:creationId xmlns:a16="http://schemas.microsoft.com/office/drawing/2014/main" id="{8A888ECB-ADE2-7478-5646-2CE8499C95E8}"/>
              </a:ext>
            </a:extLst>
          </p:cNvPr>
          <p:cNvSpPr>
            <a:spLocks noGrp="1"/>
          </p:cNvSpPr>
          <p:nvPr>
            <p:ph type="ftr" sz="quarter" idx="11"/>
          </p:nvPr>
        </p:nvSpPr>
        <p:spPr/>
        <p:txBody>
          <a:bodyPr/>
          <a:lstStyle/>
          <a:p>
            <a:r>
              <a:rPr lang="en-US"/>
              <a:t>UNCLASSIFIED</a:t>
            </a:r>
          </a:p>
        </p:txBody>
      </p:sp>
      <p:sp>
        <p:nvSpPr>
          <p:cNvPr id="5" name="Slide Number Placeholder 4">
            <a:extLst>
              <a:ext uri="{FF2B5EF4-FFF2-40B4-BE49-F238E27FC236}">
                <a16:creationId xmlns:a16="http://schemas.microsoft.com/office/drawing/2014/main" id="{66B56DF6-847F-BB6A-9FAE-49A77E5AD071}"/>
              </a:ext>
            </a:extLst>
          </p:cNvPr>
          <p:cNvSpPr>
            <a:spLocks noGrp="1"/>
          </p:cNvSpPr>
          <p:nvPr>
            <p:ph type="sldNum" sz="quarter" idx="12"/>
          </p:nvPr>
        </p:nvSpPr>
        <p:spPr/>
        <p:txBody>
          <a:bodyPr/>
          <a:lstStyle/>
          <a:p>
            <a:fld id="{92230763-09DA-4369-B759-4F3C13DCD774}" type="slidenum">
              <a:rPr lang="en-US" smtClean="0"/>
              <a:pPr/>
              <a:t>‹#›</a:t>
            </a:fld>
            <a:endParaRPr lang="en-US"/>
          </a:p>
        </p:txBody>
      </p:sp>
      <p:sp>
        <p:nvSpPr>
          <p:cNvPr id="7" name="Text Placeholder 6">
            <a:extLst>
              <a:ext uri="{FF2B5EF4-FFF2-40B4-BE49-F238E27FC236}">
                <a16:creationId xmlns:a16="http://schemas.microsoft.com/office/drawing/2014/main" id="{86EF53E9-FEE4-CCE3-2696-CEE50B69F236}"/>
              </a:ext>
            </a:extLst>
          </p:cNvPr>
          <p:cNvSpPr>
            <a:spLocks noGrp="1"/>
          </p:cNvSpPr>
          <p:nvPr>
            <p:ph type="body" sz="quarter" idx="13" hasCustomPrompt="1"/>
          </p:nvPr>
        </p:nvSpPr>
        <p:spPr>
          <a:xfrm>
            <a:off x="438912" y="1700784"/>
            <a:ext cx="11307762" cy="4210050"/>
          </a:xfrm>
        </p:spPr>
        <p:txBody>
          <a:bodyPr/>
          <a:lstStyle>
            <a:lvl1pPr marL="0" indent="0">
              <a:buNone/>
              <a:defRPr/>
            </a:lvl1pPr>
          </a:lstStyle>
          <a:p>
            <a:pPr lvl="0"/>
            <a:r>
              <a:rPr lang="en-US"/>
              <a:t>Click to add Terminal Learning Objective</a:t>
            </a:r>
          </a:p>
        </p:txBody>
      </p:sp>
      <p:sp>
        <p:nvSpPr>
          <p:cNvPr id="2" name="Text Placeholder 8">
            <a:extLst>
              <a:ext uri="{FF2B5EF4-FFF2-40B4-BE49-F238E27FC236}">
                <a16:creationId xmlns:a16="http://schemas.microsoft.com/office/drawing/2014/main" id="{C64BFD35-504F-31CA-4962-2E7068BE90BC}"/>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46345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phic Large Righ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2A609CC-C963-22EE-4680-2B61C50E79F0}"/>
              </a:ext>
            </a:extLst>
          </p:cNvPr>
          <p:cNvSpPr>
            <a:spLocks noGrp="1"/>
          </p:cNvSpPr>
          <p:nvPr>
            <p:ph type="dt" sz="half" idx="10"/>
          </p:nvPr>
        </p:nvSpPr>
        <p:spPr>
          <a:xfrm>
            <a:off x="503208" y="6356350"/>
            <a:ext cx="2534732" cy="365125"/>
          </a:xfrm>
        </p:spPr>
        <p:txBody>
          <a:bodyPr/>
          <a:lstStyle/>
          <a:p>
            <a:fld id="{CDF17356-DDAC-463D-8164-4E35BD9B730E}" type="datetime1">
              <a:rPr lang="en-US" smtClean="0"/>
              <a:t>4/16/2026</a:t>
            </a:fld>
            <a:endParaRPr lang="en-US"/>
          </a:p>
        </p:txBody>
      </p:sp>
      <p:sp>
        <p:nvSpPr>
          <p:cNvPr id="6" name="Footer Placeholder 5">
            <a:extLst>
              <a:ext uri="{FF2B5EF4-FFF2-40B4-BE49-F238E27FC236}">
                <a16:creationId xmlns:a16="http://schemas.microsoft.com/office/drawing/2014/main" id="{A36FDB8B-8907-0CA3-4AEF-7BC5E2ABE349}"/>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D2285658-A443-8E24-41A7-00C6F4B0A14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a:p>
        </p:txBody>
      </p:sp>
      <p:sp>
        <p:nvSpPr>
          <p:cNvPr id="8" name="Text Placeholder 7">
            <a:extLst>
              <a:ext uri="{FF2B5EF4-FFF2-40B4-BE49-F238E27FC236}">
                <a16:creationId xmlns:a16="http://schemas.microsoft.com/office/drawing/2014/main" id="{09A8B1F3-66ED-3D40-61F2-9193BE944B5A}"/>
              </a:ext>
            </a:extLst>
          </p:cNvPr>
          <p:cNvSpPr>
            <a:spLocks noGrp="1"/>
          </p:cNvSpPr>
          <p:nvPr>
            <p:ph type="body" sz="quarter" idx="13"/>
          </p:nvPr>
        </p:nvSpPr>
        <p:spPr>
          <a:xfrm>
            <a:off x="438912" y="1700784"/>
            <a:ext cx="353539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E58856A6-5826-A0EF-4451-6DF69A4D1935}"/>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12" name="Picture Placeholder 11">
            <a:extLst>
              <a:ext uri="{FF2B5EF4-FFF2-40B4-BE49-F238E27FC236}">
                <a16:creationId xmlns:a16="http://schemas.microsoft.com/office/drawing/2014/main" id="{3CFCD236-ACBA-1BAA-C05A-0D88AD70ABCD}"/>
              </a:ext>
            </a:extLst>
          </p:cNvPr>
          <p:cNvSpPr>
            <a:spLocks noGrp="1"/>
          </p:cNvSpPr>
          <p:nvPr>
            <p:ph type="pic" sz="quarter" idx="16" hasCustomPrompt="1"/>
          </p:nvPr>
        </p:nvSpPr>
        <p:spPr>
          <a:xfrm>
            <a:off x="4443984" y="1700784"/>
            <a:ext cx="7315200" cy="4343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13" name="Text Placeholder 10">
            <a:extLst>
              <a:ext uri="{FF2B5EF4-FFF2-40B4-BE49-F238E27FC236}">
                <a16:creationId xmlns:a16="http://schemas.microsoft.com/office/drawing/2014/main" id="{C953263A-4639-84C0-C3D8-4E58FC26278F}"/>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44009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Graphi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17023-71B7-F37D-0787-3276518D120F}"/>
              </a:ext>
            </a:extLst>
          </p:cNvPr>
          <p:cNvSpPr>
            <a:spLocks noGrp="1"/>
          </p:cNvSpPr>
          <p:nvPr>
            <p:ph sz="half" idx="1" hasCustomPrompt="1"/>
          </p:nvPr>
        </p:nvSpPr>
        <p:spPr>
          <a:xfrm>
            <a:off x="438912" y="1700784"/>
            <a:ext cx="5394960" cy="4343400"/>
          </a:xfrm>
        </p:spPr>
        <p:txBody>
          <a:bodyPr/>
          <a:lstStyle>
            <a:lvl1pPr marL="228600" indent="-228600">
              <a:buFont typeface="Arial" panose="020B0604020202020204" pitchFamily="34" charset="0"/>
              <a:buChar char="•"/>
              <a:defRPr/>
            </a:lvl1pPr>
          </a:lstStyle>
          <a:p>
            <a:pPr lvl="0"/>
            <a:r>
              <a:rPr lang="en-US"/>
              <a:t>Click to edit text</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76201"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Picture Placeholder 11">
            <a:extLst>
              <a:ext uri="{FF2B5EF4-FFF2-40B4-BE49-F238E27FC236}">
                <a16:creationId xmlns:a16="http://schemas.microsoft.com/office/drawing/2014/main" id="{0C6A323F-73F7-2304-DE07-5C77F5C9555A}"/>
              </a:ext>
            </a:extLst>
          </p:cNvPr>
          <p:cNvSpPr>
            <a:spLocks noGrp="1"/>
          </p:cNvSpPr>
          <p:nvPr>
            <p:ph type="pic" sz="quarter" idx="16" hasCustomPrompt="1"/>
          </p:nvPr>
        </p:nvSpPr>
        <p:spPr>
          <a:xfrm>
            <a:off x="6272784" y="1700784"/>
            <a:ext cx="5486400" cy="4343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Text Placeholder 10">
            <a:extLst>
              <a:ext uri="{FF2B5EF4-FFF2-40B4-BE49-F238E27FC236}">
                <a16:creationId xmlns:a16="http://schemas.microsoft.com/office/drawing/2014/main" id="{B04871BA-F9AE-CDC7-52A3-EC1A2A23390C}"/>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741629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ize Graphic Mediu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17023-71B7-F37D-0787-3276518D120F}"/>
              </a:ext>
            </a:extLst>
          </p:cNvPr>
          <p:cNvSpPr>
            <a:spLocks noGrp="1"/>
          </p:cNvSpPr>
          <p:nvPr>
            <p:ph sz="half" idx="1" hasCustomPrompt="1"/>
          </p:nvPr>
        </p:nvSpPr>
        <p:spPr>
          <a:xfrm>
            <a:off x="438912" y="1700784"/>
            <a:ext cx="11319278" cy="867318"/>
          </a:xfrm>
        </p:spPr>
        <p:txBody>
          <a:bodyPr/>
          <a:lstStyle>
            <a:lvl1pPr marL="0" indent="0">
              <a:buNone/>
              <a:defRPr/>
            </a:lvl1pPr>
          </a:lstStyle>
          <a:p>
            <a:pPr lvl="0"/>
            <a:r>
              <a:rPr lang="en-US"/>
              <a:t>Click to edit text</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76201"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Picture Placeholder 11">
            <a:extLst>
              <a:ext uri="{FF2B5EF4-FFF2-40B4-BE49-F238E27FC236}">
                <a16:creationId xmlns:a16="http://schemas.microsoft.com/office/drawing/2014/main" id="{7264DBBB-5B10-087E-7120-3238DBAD09B1}"/>
              </a:ext>
            </a:extLst>
          </p:cNvPr>
          <p:cNvSpPr>
            <a:spLocks noGrp="1"/>
          </p:cNvSpPr>
          <p:nvPr>
            <p:ph type="pic" sz="quarter" idx="16" hasCustomPrompt="1"/>
          </p:nvPr>
        </p:nvSpPr>
        <p:spPr>
          <a:xfrm>
            <a:off x="438912" y="2752344"/>
            <a:ext cx="11320272" cy="329184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8" name="Text Placeholder 10">
            <a:extLst>
              <a:ext uri="{FF2B5EF4-FFF2-40B4-BE49-F238E27FC236}">
                <a16:creationId xmlns:a16="http://schemas.microsoft.com/office/drawing/2014/main" id="{A0ACEA95-F3DF-8618-38A4-BFA3ACCA4783}"/>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57415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ull Size Graphic">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76201"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Picture Placeholder 11">
            <a:extLst>
              <a:ext uri="{FF2B5EF4-FFF2-40B4-BE49-F238E27FC236}">
                <a16:creationId xmlns:a16="http://schemas.microsoft.com/office/drawing/2014/main" id="{D060EBA4-132C-A7E3-A83E-DE265CBC4C7C}"/>
              </a:ext>
            </a:extLst>
          </p:cNvPr>
          <p:cNvSpPr>
            <a:spLocks noGrp="1"/>
          </p:cNvSpPr>
          <p:nvPr>
            <p:ph type="pic" sz="quarter" idx="16" hasCustomPrompt="1"/>
          </p:nvPr>
        </p:nvSpPr>
        <p:spPr>
          <a:xfrm>
            <a:off x="438912" y="1700784"/>
            <a:ext cx="11320272" cy="4343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Text Placeholder 10">
            <a:extLst>
              <a:ext uri="{FF2B5EF4-FFF2-40B4-BE49-F238E27FC236}">
                <a16:creationId xmlns:a16="http://schemas.microsoft.com/office/drawing/2014/main" id="{8F23B25E-A73A-421A-2456-26F4525F0424}"/>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148386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Graphics">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4BA3AC7C-F021-5DC7-91AC-747679518336}"/>
              </a:ext>
            </a:extLst>
          </p:cNvPr>
          <p:cNvSpPr>
            <a:spLocks noGrp="1"/>
          </p:cNvSpPr>
          <p:nvPr>
            <p:ph type="pic" sz="quarter" idx="16" hasCustomPrompt="1"/>
          </p:nvPr>
        </p:nvSpPr>
        <p:spPr>
          <a:xfrm>
            <a:off x="438912" y="1700784"/>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3" name="Picture Placeholder 11">
            <a:extLst>
              <a:ext uri="{FF2B5EF4-FFF2-40B4-BE49-F238E27FC236}">
                <a16:creationId xmlns:a16="http://schemas.microsoft.com/office/drawing/2014/main" id="{F5FAE5D9-AA18-3DE7-EBB5-0870BE6D321F}"/>
              </a:ext>
            </a:extLst>
          </p:cNvPr>
          <p:cNvSpPr>
            <a:spLocks noGrp="1"/>
          </p:cNvSpPr>
          <p:nvPr>
            <p:ph type="pic" sz="quarter" idx="17" hasCustomPrompt="1"/>
          </p:nvPr>
        </p:nvSpPr>
        <p:spPr>
          <a:xfrm>
            <a:off x="4489318" y="1700784"/>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Picture Placeholder 11">
            <a:extLst>
              <a:ext uri="{FF2B5EF4-FFF2-40B4-BE49-F238E27FC236}">
                <a16:creationId xmlns:a16="http://schemas.microsoft.com/office/drawing/2014/main" id="{755D38E3-A57E-BFBC-1216-21185E38651F}"/>
              </a:ext>
            </a:extLst>
          </p:cNvPr>
          <p:cNvSpPr>
            <a:spLocks noGrp="1"/>
          </p:cNvSpPr>
          <p:nvPr>
            <p:ph type="pic" sz="quarter" idx="18" hasCustomPrompt="1"/>
          </p:nvPr>
        </p:nvSpPr>
        <p:spPr>
          <a:xfrm>
            <a:off x="8560574" y="1700784"/>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8" name="Picture Placeholder 11">
            <a:extLst>
              <a:ext uri="{FF2B5EF4-FFF2-40B4-BE49-F238E27FC236}">
                <a16:creationId xmlns:a16="http://schemas.microsoft.com/office/drawing/2014/main" id="{CDD10D4F-493F-A155-DC43-64BA3A71A1A3}"/>
              </a:ext>
            </a:extLst>
          </p:cNvPr>
          <p:cNvSpPr>
            <a:spLocks noGrp="1"/>
          </p:cNvSpPr>
          <p:nvPr>
            <p:ph type="pic" sz="quarter" idx="19" hasCustomPrompt="1"/>
          </p:nvPr>
        </p:nvSpPr>
        <p:spPr>
          <a:xfrm>
            <a:off x="438912" y="3985749"/>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10" name="Picture Placeholder 11">
            <a:extLst>
              <a:ext uri="{FF2B5EF4-FFF2-40B4-BE49-F238E27FC236}">
                <a16:creationId xmlns:a16="http://schemas.microsoft.com/office/drawing/2014/main" id="{37319367-0AB0-B3CF-E362-0C3BCA9D0980}"/>
              </a:ext>
            </a:extLst>
          </p:cNvPr>
          <p:cNvSpPr>
            <a:spLocks noGrp="1"/>
          </p:cNvSpPr>
          <p:nvPr>
            <p:ph type="pic" sz="quarter" idx="20" hasCustomPrompt="1"/>
          </p:nvPr>
        </p:nvSpPr>
        <p:spPr>
          <a:xfrm>
            <a:off x="4489318" y="3985749"/>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11" name="Picture Placeholder 11">
            <a:extLst>
              <a:ext uri="{FF2B5EF4-FFF2-40B4-BE49-F238E27FC236}">
                <a16:creationId xmlns:a16="http://schemas.microsoft.com/office/drawing/2014/main" id="{9C492700-2D46-62A0-C52A-99FF4C302B4A}"/>
              </a:ext>
            </a:extLst>
          </p:cNvPr>
          <p:cNvSpPr>
            <a:spLocks noGrp="1"/>
          </p:cNvSpPr>
          <p:nvPr>
            <p:ph type="pic" sz="quarter" idx="21" hasCustomPrompt="1"/>
          </p:nvPr>
        </p:nvSpPr>
        <p:spPr>
          <a:xfrm>
            <a:off x="8558784" y="3985749"/>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76201"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13" name="Text Placeholder 10">
            <a:extLst>
              <a:ext uri="{FF2B5EF4-FFF2-40B4-BE49-F238E27FC236}">
                <a16:creationId xmlns:a16="http://schemas.microsoft.com/office/drawing/2014/main" id="{51D4AFA2-B314-C1A8-0466-79B46D922AA1}"/>
              </a:ext>
            </a:extLst>
          </p:cNvPr>
          <p:cNvSpPr>
            <a:spLocks noGrp="1"/>
          </p:cNvSpPr>
          <p:nvPr>
            <p:ph type="body" sz="quarter" idx="22"/>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425268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Graphics">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F2889C3B-B742-4D9F-B0D9-B6931E6CFDEA}"/>
              </a:ext>
            </a:extLst>
          </p:cNvPr>
          <p:cNvSpPr>
            <a:spLocks noGrp="1"/>
          </p:cNvSpPr>
          <p:nvPr>
            <p:ph type="pic" sz="quarter" idx="16" hasCustomPrompt="1"/>
          </p:nvPr>
        </p:nvSpPr>
        <p:spPr>
          <a:xfrm>
            <a:off x="2507887" y="1700784"/>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Picture Placeholder 11">
            <a:extLst>
              <a:ext uri="{FF2B5EF4-FFF2-40B4-BE49-F238E27FC236}">
                <a16:creationId xmlns:a16="http://schemas.microsoft.com/office/drawing/2014/main" id="{F03A14BD-9FE4-6B90-DC2E-5DC92DED051F}"/>
              </a:ext>
            </a:extLst>
          </p:cNvPr>
          <p:cNvSpPr>
            <a:spLocks noGrp="1"/>
          </p:cNvSpPr>
          <p:nvPr>
            <p:ph type="pic" sz="quarter" idx="17" hasCustomPrompt="1"/>
          </p:nvPr>
        </p:nvSpPr>
        <p:spPr>
          <a:xfrm>
            <a:off x="6483713" y="1700784"/>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8" name="Picture Placeholder 11">
            <a:extLst>
              <a:ext uri="{FF2B5EF4-FFF2-40B4-BE49-F238E27FC236}">
                <a16:creationId xmlns:a16="http://schemas.microsoft.com/office/drawing/2014/main" id="{E13677E4-98E5-29D0-655F-912AA17D9D0C}"/>
              </a:ext>
            </a:extLst>
          </p:cNvPr>
          <p:cNvSpPr>
            <a:spLocks noGrp="1"/>
          </p:cNvSpPr>
          <p:nvPr>
            <p:ph type="pic" sz="quarter" idx="18" hasCustomPrompt="1"/>
          </p:nvPr>
        </p:nvSpPr>
        <p:spPr>
          <a:xfrm>
            <a:off x="2507887" y="3981211"/>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10" name="Picture Placeholder 11">
            <a:extLst>
              <a:ext uri="{FF2B5EF4-FFF2-40B4-BE49-F238E27FC236}">
                <a16:creationId xmlns:a16="http://schemas.microsoft.com/office/drawing/2014/main" id="{940365A4-E37E-EED9-7E38-B48320842236}"/>
              </a:ext>
            </a:extLst>
          </p:cNvPr>
          <p:cNvSpPr>
            <a:spLocks noGrp="1"/>
          </p:cNvSpPr>
          <p:nvPr>
            <p:ph type="pic" sz="quarter" idx="19" hasCustomPrompt="1"/>
          </p:nvPr>
        </p:nvSpPr>
        <p:spPr>
          <a:xfrm>
            <a:off x="6483713" y="3977640"/>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userDrawn="1">
            <p:ph type="dt" sz="half" idx="10"/>
          </p:nvPr>
        </p:nvSpPr>
        <p:spPr>
          <a:xfrm>
            <a:off x="461738" y="6356350"/>
            <a:ext cx="2576201" cy="365125"/>
          </a:xfrm>
        </p:spPr>
        <p:txBody>
          <a:bodyPr/>
          <a:lstStyle/>
          <a:p>
            <a:fld id="{8CD541F0-25FC-4FBF-9272-63B1092686D5}" type="datetime1">
              <a:rPr lang="en-US" smtClean="0"/>
              <a:t>4/16/2026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userDrawn="1">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userDrawn="1">
            <p:ph type="sldNum" sz="quarter" idx="12"/>
          </p:nvPr>
        </p:nvSpPr>
        <p:spPr>
          <a:xfrm>
            <a:off x="9154060" y="6356350"/>
            <a:ext cx="2576201"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userDrawn="1">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Text Placeholder 10">
            <a:extLst>
              <a:ext uri="{FF2B5EF4-FFF2-40B4-BE49-F238E27FC236}">
                <a16:creationId xmlns:a16="http://schemas.microsoft.com/office/drawing/2014/main" id="{58A91402-2CF8-7C7E-7C45-A0B8A97C1428}"/>
              </a:ext>
            </a:extLst>
          </p:cNvPr>
          <p:cNvSpPr>
            <a:spLocks noGrp="1"/>
          </p:cNvSpPr>
          <p:nvPr>
            <p:ph type="body" sz="quarter" idx="20"/>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24633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Graphics">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1DA054C-BDDC-DA72-3E1F-B2D035976497}"/>
              </a:ext>
            </a:extLst>
          </p:cNvPr>
          <p:cNvSpPr>
            <a:spLocks noGrp="1"/>
          </p:cNvSpPr>
          <p:nvPr>
            <p:ph type="pic" sz="quarter" idx="16" hasCustomPrompt="1"/>
          </p:nvPr>
        </p:nvSpPr>
        <p:spPr>
          <a:xfrm>
            <a:off x="438912" y="2842451"/>
            <a:ext cx="3200400" cy="3200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Picture Placeholder 11">
            <a:extLst>
              <a:ext uri="{FF2B5EF4-FFF2-40B4-BE49-F238E27FC236}">
                <a16:creationId xmlns:a16="http://schemas.microsoft.com/office/drawing/2014/main" id="{02845410-B205-E1C0-0D78-F6EF2C95BC83}"/>
              </a:ext>
            </a:extLst>
          </p:cNvPr>
          <p:cNvSpPr>
            <a:spLocks noGrp="1"/>
          </p:cNvSpPr>
          <p:nvPr>
            <p:ph type="pic" sz="quarter" idx="17" hasCustomPrompt="1"/>
          </p:nvPr>
        </p:nvSpPr>
        <p:spPr>
          <a:xfrm>
            <a:off x="4499743" y="2842451"/>
            <a:ext cx="3200400" cy="3200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8" name="Picture Placeholder 11">
            <a:extLst>
              <a:ext uri="{FF2B5EF4-FFF2-40B4-BE49-F238E27FC236}">
                <a16:creationId xmlns:a16="http://schemas.microsoft.com/office/drawing/2014/main" id="{D4004589-BD96-ED39-6474-60A51F26F2A3}"/>
              </a:ext>
            </a:extLst>
          </p:cNvPr>
          <p:cNvSpPr>
            <a:spLocks noGrp="1"/>
          </p:cNvSpPr>
          <p:nvPr>
            <p:ph type="pic" sz="quarter" idx="18" hasCustomPrompt="1"/>
          </p:nvPr>
        </p:nvSpPr>
        <p:spPr>
          <a:xfrm>
            <a:off x="8560574" y="2842451"/>
            <a:ext cx="3200400" cy="3200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76201"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3" name="Content Placeholder 2">
            <a:extLst>
              <a:ext uri="{FF2B5EF4-FFF2-40B4-BE49-F238E27FC236}">
                <a16:creationId xmlns:a16="http://schemas.microsoft.com/office/drawing/2014/main" id="{6A51D40A-9851-2740-4D12-B8C0A7D47CBB}"/>
              </a:ext>
            </a:extLst>
          </p:cNvPr>
          <p:cNvSpPr>
            <a:spLocks noGrp="1"/>
          </p:cNvSpPr>
          <p:nvPr>
            <p:ph sz="half" idx="1" hasCustomPrompt="1"/>
          </p:nvPr>
        </p:nvSpPr>
        <p:spPr>
          <a:xfrm>
            <a:off x="438912" y="1700784"/>
            <a:ext cx="11319278" cy="984050"/>
          </a:xfrm>
        </p:spPr>
        <p:txBody>
          <a:bodyPr/>
          <a:lstStyle>
            <a:lvl1pPr marL="0" indent="0">
              <a:buNone/>
              <a:defRPr/>
            </a:lvl1pPr>
          </a:lstStyle>
          <a:p>
            <a:pPr lvl="0"/>
            <a:r>
              <a:rPr lang="en-US"/>
              <a:t>Click to edit text</a:t>
            </a:r>
          </a:p>
        </p:txBody>
      </p:sp>
      <p:sp>
        <p:nvSpPr>
          <p:cNvPr id="11" name="Text Placeholder 10">
            <a:extLst>
              <a:ext uri="{FF2B5EF4-FFF2-40B4-BE49-F238E27FC236}">
                <a16:creationId xmlns:a16="http://schemas.microsoft.com/office/drawing/2014/main" id="{95804877-C65A-0223-EC50-2070B3C69F75}"/>
              </a:ext>
            </a:extLst>
          </p:cNvPr>
          <p:cNvSpPr>
            <a:spLocks noGrp="1"/>
          </p:cNvSpPr>
          <p:nvPr>
            <p:ph type="body" sz="quarter" idx="19"/>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3025821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2A39"/>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5868D6-D39F-CA01-4EB2-895BBAB6D437}"/>
              </a:ext>
            </a:extLst>
          </p:cNvPr>
          <p:cNvSpPr/>
          <p:nvPr userDrawn="1"/>
        </p:nvSpPr>
        <p:spPr>
          <a:xfrm>
            <a:off x="254524" y="473647"/>
            <a:ext cx="11937476" cy="1112748"/>
          </a:xfrm>
          <a:prstGeom prst="rect">
            <a:avLst/>
          </a:prstGeom>
          <a:solidFill>
            <a:srgbClr val="002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CEA1B29-24AE-4195-50FB-CDC596FF609F}"/>
              </a:ext>
            </a:extLst>
          </p:cNvPr>
          <p:cNvSpPr>
            <a:spLocks noGrp="1"/>
          </p:cNvSpPr>
          <p:nvPr>
            <p:ph type="title"/>
          </p:nvPr>
        </p:nvSpPr>
        <p:spPr>
          <a:xfrm>
            <a:off x="838200" y="1605257"/>
            <a:ext cx="10515600" cy="81329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36BA9D-A6AC-6197-4868-2540E38CF1AD}"/>
              </a:ext>
            </a:extLst>
          </p:cNvPr>
          <p:cNvSpPr>
            <a:spLocks noGrp="1"/>
          </p:cNvSpPr>
          <p:nvPr>
            <p:ph type="body" idx="1"/>
          </p:nvPr>
        </p:nvSpPr>
        <p:spPr>
          <a:xfrm>
            <a:off x="838200" y="2410041"/>
            <a:ext cx="10515600" cy="1869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12814-4CE2-89E3-5ED5-7B9D27F78916}"/>
              </a:ext>
            </a:extLst>
          </p:cNvPr>
          <p:cNvSpPr>
            <a:spLocks noGrp="1"/>
          </p:cNvSpPr>
          <p:nvPr>
            <p:ph type="dt" sz="half" idx="2"/>
          </p:nvPr>
        </p:nvSpPr>
        <p:spPr>
          <a:xfrm>
            <a:off x="29474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968B1CFF-4006-4E64-88B8-712B12C49315}" type="datetime1">
              <a:rPr lang="en-US" smtClean="0"/>
              <a:t>4/16/2026</a:t>
            </a:fld>
            <a:endParaRPr lang="en-US"/>
          </a:p>
        </p:txBody>
      </p:sp>
      <p:sp>
        <p:nvSpPr>
          <p:cNvPr id="5" name="Footer Placeholder 4">
            <a:extLst>
              <a:ext uri="{FF2B5EF4-FFF2-40B4-BE49-F238E27FC236}">
                <a16:creationId xmlns:a16="http://schemas.microsoft.com/office/drawing/2014/main" id="{4A810F17-A592-86E5-2433-E7CD7AE1D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r>
              <a:rPr lang="en-US"/>
              <a:t>UNCLASSIFIED</a:t>
            </a:r>
          </a:p>
        </p:txBody>
      </p:sp>
      <p:sp>
        <p:nvSpPr>
          <p:cNvPr id="6" name="Slide Number Placeholder 5">
            <a:extLst>
              <a:ext uri="{FF2B5EF4-FFF2-40B4-BE49-F238E27FC236}">
                <a16:creationId xmlns:a16="http://schemas.microsoft.com/office/drawing/2014/main" id="{40D5CC12-707E-63AC-6E17-138B36B0FA57}"/>
              </a:ext>
            </a:extLst>
          </p:cNvPr>
          <p:cNvSpPr>
            <a:spLocks noGrp="1"/>
          </p:cNvSpPr>
          <p:nvPr>
            <p:ph type="sldNum" sz="quarter" idx="4"/>
          </p:nvPr>
        </p:nvSpPr>
        <p:spPr>
          <a:xfrm>
            <a:off x="915406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2230763-09DA-4369-B759-4F3C13DCD774}" type="slidenum">
              <a:rPr lang="en-US" smtClean="0"/>
              <a:pPr/>
              <a:t>‹#›</a:t>
            </a:fld>
            <a:endParaRPr lang="en-US"/>
          </a:p>
        </p:txBody>
      </p:sp>
      <p:sp>
        <p:nvSpPr>
          <p:cNvPr id="8" name="Rectangle 7">
            <a:extLst>
              <a:ext uri="{FF2B5EF4-FFF2-40B4-BE49-F238E27FC236}">
                <a16:creationId xmlns:a16="http://schemas.microsoft.com/office/drawing/2014/main" id="{8FAA4986-19D6-99BB-B4DA-0D76A9A1D6E0}"/>
              </a:ext>
            </a:extLst>
          </p:cNvPr>
          <p:cNvSpPr/>
          <p:nvPr userDrawn="1"/>
        </p:nvSpPr>
        <p:spPr>
          <a:xfrm>
            <a:off x="-11332" y="-12274"/>
            <a:ext cx="12203331" cy="1235318"/>
          </a:xfrm>
          <a:prstGeom prst="rect">
            <a:avLst/>
          </a:prstGeom>
          <a:solidFill>
            <a:srgbClr val="797979">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4CDF143-075C-85BC-0609-A768EA4D96B4}"/>
              </a:ext>
            </a:extLst>
          </p:cNvPr>
          <p:cNvSpPr/>
          <p:nvPr userDrawn="1"/>
        </p:nvSpPr>
        <p:spPr>
          <a:xfrm>
            <a:off x="-15498" y="256741"/>
            <a:ext cx="11978898" cy="1235318"/>
          </a:xfrm>
          <a:prstGeom prst="rect">
            <a:avLst/>
          </a:prstGeom>
          <a:solidFill>
            <a:srgbClr val="E8B00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700C157-40A1-0337-CC8C-7EBA02E6A1E9}"/>
              </a:ext>
            </a:extLst>
          </p:cNvPr>
          <p:cNvSpPr/>
          <p:nvPr userDrawn="1"/>
        </p:nvSpPr>
        <p:spPr>
          <a:xfrm>
            <a:off x="183552" y="447039"/>
            <a:ext cx="12008448" cy="1149199"/>
          </a:xfrm>
          <a:prstGeom prst="rect">
            <a:avLst/>
          </a:prstGeom>
          <a:solidFill>
            <a:srgbClr val="022A3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18" name="Freeform: Shape 15">
            <a:extLst>
              <a:ext uri="{FF2B5EF4-FFF2-40B4-BE49-F238E27FC236}">
                <a16:creationId xmlns:a16="http://schemas.microsoft.com/office/drawing/2014/main" id="{E668506F-0C37-79A0-8686-5842722A033C}"/>
              </a:ext>
            </a:extLst>
          </p:cNvPr>
          <p:cNvSpPr/>
          <p:nvPr userDrawn="1"/>
        </p:nvSpPr>
        <p:spPr>
          <a:xfrm>
            <a:off x="10648950" y="652377"/>
            <a:ext cx="1539875" cy="658477"/>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875" h="758825">
                <a:moveTo>
                  <a:pt x="1539875" y="6350"/>
                </a:moveTo>
                <a:lnTo>
                  <a:pt x="1539875" y="758825"/>
                </a:lnTo>
                <a:lnTo>
                  <a:pt x="0" y="752475"/>
                </a:lnTo>
                <a:lnTo>
                  <a:pt x="301625" y="0"/>
                </a:lnTo>
                <a:lnTo>
                  <a:pt x="1539875" y="635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9" name="Picture 18" descr="Logo&#10;&#10;Description automatically generated">
            <a:extLst>
              <a:ext uri="{FF2B5EF4-FFF2-40B4-BE49-F238E27FC236}">
                <a16:creationId xmlns:a16="http://schemas.microsoft.com/office/drawing/2014/main" id="{E9E1749E-60D8-61C8-028C-67BB4B34C332}"/>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1117603" y="579437"/>
            <a:ext cx="819873" cy="819873"/>
          </a:xfrm>
          <a:prstGeom prst="rect">
            <a:avLst/>
          </a:prstGeom>
          <a:effectLst/>
        </p:spPr>
      </p:pic>
      <p:sp>
        <p:nvSpPr>
          <p:cNvPr id="21" name="Freeform: Shape 16">
            <a:extLst>
              <a:ext uri="{FF2B5EF4-FFF2-40B4-BE49-F238E27FC236}">
                <a16:creationId xmlns:a16="http://schemas.microsoft.com/office/drawing/2014/main" id="{062751C6-97E2-ADB4-CAB3-A873F3D56BCA}"/>
              </a:ext>
            </a:extLst>
          </p:cNvPr>
          <p:cNvSpPr/>
          <p:nvPr userDrawn="1"/>
        </p:nvSpPr>
        <p:spPr>
          <a:xfrm>
            <a:off x="10274302" y="652377"/>
            <a:ext cx="609600" cy="658477"/>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 name="connsiteX0" fmla="*/ 1860550 w 1860550"/>
              <a:gd name="connsiteY0" fmla="*/ 0 h 758825"/>
              <a:gd name="connsiteX1" fmla="*/ 1539875 w 1860550"/>
              <a:gd name="connsiteY1" fmla="*/ 758825 h 758825"/>
              <a:gd name="connsiteX2" fmla="*/ 0 w 1860550"/>
              <a:gd name="connsiteY2" fmla="*/ 752475 h 758825"/>
              <a:gd name="connsiteX3" fmla="*/ 301625 w 1860550"/>
              <a:gd name="connsiteY3" fmla="*/ 0 h 758825"/>
              <a:gd name="connsiteX4" fmla="*/ 1860550 w 1860550"/>
              <a:gd name="connsiteY4" fmla="*/ 0 h 758825"/>
              <a:gd name="connsiteX0" fmla="*/ 1790700 w 1790700"/>
              <a:gd name="connsiteY0" fmla="*/ 0 h 758825"/>
              <a:gd name="connsiteX1" fmla="*/ 1539875 w 1790700"/>
              <a:gd name="connsiteY1" fmla="*/ 758825 h 758825"/>
              <a:gd name="connsiteX2" fmla="*/ 0 w 1790700"/>
              <a:gd name="connsiteY2" fmla="*/ 752475 h 758825"/>
              <a:gd name="connsiteX3" fmla="*/ 301625 w 1790700"/>
              <a:gd name="connsiteY3" fmla="*/ 0 h 758825"/>
              <a:gd name="connsiteX4" fmla="*/ 1790700 w 1790700"/>
              <a:gd name="connsiteY4" fmla="*/ 0 h 758825"/>
              <a:gd name="connsiteX0" fmla="*/ 1790700 w 1790700"/>
              <a:gd name="connsiteY0" fmla="*/ 0 h 755650"/>
              <a:gd name="connsiteX1" fmla="*/ 1508125 w 1790700"/>
              <a:gd name="connsiteY1" fmla="*/ 755650 h 755650"/>
              <a:gd name="connsiteX2" fmla="*/ 0 w 1790700"/>
              <a:gd name="connsiteY2" fmla="*/ 752475 h 755650"/>
              <a:gd name="connsiteX3" fmla="*/ 301625 w 1790700"/>
              <a:gd name="connsiteY3" fmla="*/ 0 h 755650"/>
              <a:gd name="connsiteX4" fmla="*/ 1790700 w 17907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301625 w 1803400"/>
              <a:gd name="connsiteY3" fmla="*/ 0 h 755650"/>
              <a:gd name="connsiteX4" fmla="*/ 1803400 w 18034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1270000 w 1803400"/>
              <a:gd name="connsiteY3" fmla="*/ 12700 h 755650"/>
              <a:gd name="connsiteX4" fmla="*/ 1803400 w 1803400"/>
              <a:gd name="connsiteY4" fmla="*/ 0 h 755650"/>
              <a:gd name="connsiteX0" fmla="*/ 841375 w 841375"/>
              <a:gd name="connsiteY0" fmla="*/ 0 h 758825"/>
              <a:gd name="connsiteX1" fmla="*/ 546100 w 841375"/>
              <a:gd name="connsiteY1" fmla="*/ 755650 h 758825"/>
              <a:gd name="connsiteX2" fmla="*/ 0 w 841375"/>
              <a:gd name="connsiteY2" fmla="*/ 758825 h 758825"/>
              <a:gd name="connsiteX3" fmla="*/ 307975 w 841375"/>
              <a:gd name="connsiteY3" fmla="*/ 12700 h 758825"/>
              <a:gd name="connsiteX4" fmla="*/ 841375 w 841375"/>
              <a:gd name="connsiteY4" fmla="*/ 0 h 758825"/>
              <a:gd name="connsiteX0" fmla="*/ 841375 w 841375"/>
              <a:gd name="connsiteY0" fmla="*/ 0 h 758825"/>
              <a:gd name="connsiteX1" fmla="*/ 546100 w 841375"/>
              <a:gd name="connsiteY1" fmla="*/ 755650 h 758825"/>
              <a:gd name="connsiteX2" fmla="*/ 0 w 841375"/>
              <a:gd name="connsiteY2" fmla="*/ 758825 h 758825"/>
              <a:gd name="connsiteX3" fmla="*/ 530225 w 841375"/>
              <a:gd name="connsiteY3" fmla="*/ 0 h 758825"/>
              <a:gd name="connsiteX4" fmla="*/ 841375 w 841375"/>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29845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317500 w 609600"/>
              <a:gd name="connsiteY3" fmla="*/ 0 h 758825"/>
              <a:gd name="connsiteX4" fmla="*/ 609600 w 609600"/>
              <a:gd name="connsiteY4" fmla="*/ 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758825">
                <a:moveTo>
                  <a:pt x="609600" y="0"/>
                </a:moveTo>
                <a:lnTo>
                  <a:pt x="314325" y="755650"/>
                </a:lnTo>
                <a:lnTo>
                  <a:pt x="0" y="758825"/>
                </a:lnTo>
                <a:lnTo>
                  <a:pt x="317500" y="0"/>
                </a:lnTo>
                <a:lnTo>
                  <a:pt x="609600" y="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Freeform: Shape 19">
            <a:extLst>
              <a:ext uri="{FF2B5EF4-FFF2-40B4-BE49-F238E27FC236}">
                <a16:creationId xmlns:a16="http://schemas.microsoft.com/office/drawing/2014/main" id="{05D7484C-8636-1D5C-7192-163F6B8839B1}"/>
              </a:ext>
            </a:extLst>
          </p:cNvPr>
          <p:cNvSpPr/>
          <p:nvPr userDrawn="1"/>
        </p:nvSpPr>
        <p:spPr>
          <a:xfrm>
            <a:off x="10058402" y="652378"/>
            <a:ext cx="473073" cy="666661"/>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 name="connsiteX0" fmla="*/ 1860550 w 1860550"/>
              <a:gd name="connsiteY0" fmla="*/ 0 h 758825"/>
              <a:gd name="connsiteX1" fmla="*/ 1539875 w 1860550"/>
              <a:gd name="connsiteY1" fmla="*/ 758825 h 758825"/>
              <a:gd name="connsiteX2" fmla="*/ 0 w 1860550"/>
              <a:gd name="connsiteY2" fmla="*/ 752475 h 758825"/>
              <a:gd name="connsiteX3" fmla="*/ 301625 w 1860550"/>
              <a:gd name="connsiteY3" fmla="*/ 0 h 758825"/>
              <a:gd name="connsiteX4" fmla="*/ 1860550 w 1860550"/>
              <a:gd name="connsiteY4" fmla="*/ 0 h 758825"/>
              <a:gd name="connsiteX0" fmla="*/ 1790700 w 1790700"/>
              <a:gd name="connsiteY0" fmla="*/ 0 h 758825"/>
              <a:gd name="connsiteX1" fmla="*/ 1539875 w 1790700"/>
              <a:gd name="connsiteY1" fmla="*/ 758825 h 758825"/>
              <a:gd name="connsiteX2" fmla="*/ 0 w 1790700"/>
              <a:gd name="connsiteY2" fmla="*/ 752475 h 758825"/>
              <a:gd name="connsiteX3" fmla="*/ 301625 w 1790700"/>
              <a:gd name="connsiteY3" fmla="*/ 0 h 758825"/>
              <a:gd name="connsiteX4" fmla="*/ 1790700 w 1790700"/>
              <a:gd name="connsiteY4" fmla="*/ 0 h 758825"/>
              <a:gd name="connsiteX0" fmla="*/ 1790700 w 1790700"/>
              <a:gd name="connsiteY0" fmla="*/ 0 h 755650"/>
              <a:gd name="connsiteX1" fmla="*/ 1508125 w 1790700"/>
              <a:gd name="connsiteY1" fmla="*/ 755650 h 755650"/>
              <a:gd name="connsiteX2" fmla="*/ 0 w 1790700"/>
              <a:gd name="connsiteY2" fmla="*/ 752475 h 755650"/>
              <a:gd name="connsiteX3" fmla="*/ 301625 w 1790700"/>
              <a:gd name="connsiteY3" fmla="*/ 0 h 755650"/>
              <a:gd name="connsiteX4" fmla="*/ 1790700 w 17907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301625 w 1803400"/>
              <a:gd name="connsiteY3" fmla="*/ 0 h 755650"/>
              <a:gd name="connsiteX4" fmla="*/ 1803400 w 18034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1270000 w 1803400"/>
              <a:gd name="connsiteY3" fmla="*/ 12700 h 755650"/>
              <a:gd name="connsiteX4" fmla="*/ 1803400 w 1803400"/>
              <a:gd name="connsiteY4" fmla="*/ 0 h 755650"/>
              <a:gd name="connsiteX0" fmla="*/ 841375 w 841375"/>
              <a:gd name="connsiteY0" fmla="*/ 0 h 758825"/>
              <a:gd name="connsiteX1" fmla="*/ 546100 w 841375"/>
              <a:gd name="connsiteY1" fmla="*/ 755650 h 758825"/>
              <a:gd name="connsiteX2" fmla="*/ 0 w 841375"/>
              <a:gd name="connsiteY2" fmla="*/ 758825 h 758825"/>
              <a:gd name="connsiteX3" fmla="*/ 307975 w 841375"/>
              <a:gd name="connsiteY3" fmla="*/ 12700 h 758825"/>
              <a:gd name="connsiteX4" fmla="*/ 841375 w 841375"/>
              <a:gd name="connsiteY4" fmla="*/ 0 h 758825"/>
              <a:gd name="connsiteX0" fmla="*/ 841375 w 841375"/>
              <a:gd name="connsiteY0" fmla="*/ 0 h 758825"/>
              <a:gd name="connsiteX1" fmla="*/ 546100 w 841375"/>
              <a:gd name="connsiteY1" fmla="*/ 755650 h 758825"/>
              <a:gd name="connsiteX2" fmla="*/ 0 w 841375"/>
              <a:gd name="connsiteY2" fmla="*/ 758825 h 758825"/>
              <a:gd name="connsiteX3" fmla="*/ 530225 w 841375"/>
              <a:gd name="connsiteY3" fmla="*/ 0 h 758825"/>
              <a:gd name="connsiteX4" fmla="*/ 841375 w 841375"/>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29845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31750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425450 w 609600"/>
              <a:gd name="connsiteY3" fmla="*/ 0 h 758825"/>
              <a:gd name="connsiteX4" fmla="*/ 609600 w 609600"/>
              <a:gd name="connsiteY4" fmla="*/ 0 h 758825"/>
              <a:gd name="connsiteX0" fmla="*/ 444500 w 444500"/>
              <a:gd name="connsiteY0" fmla="*/ 0 h 755650"/>
              <a:gd name="connsiteX1" fmla="*/ 149225 w 444500"/>
              <a:gd name="connsiteY1" fmla="*/ 755650 h 755650"/>
              <a:gd name="connsiteX2" fmla="*/ 0 w 444500"/>
              <a:gd name="connsiteY2" fmla="*/ 752475 h 755650"/>
              <a:gd name="connsiteX3" fmla="*/ 260350 w 444500"/>
              <a:gd name="connsiteY3" fmla="*/ 0 h 755650"/>
              <a:gd name="connsiteX4" fmla="*/ 444500 w 444500"/>
              <a:gd name="connsiteY4" fmla="*/ 0 h 755650"/>
              <a:gd name="connsiteX0" fmla="*/ 444500 w 444500"/>
              <a:gd name="connsiteY0" fmla="*/ 0 h 755650"/>
              <a:gd name="connsiteX1" fmla="*/ 149225 w 444500"/>
              <a:gd name="connsiteY1" fmla="*/ 755650 h 755650"/>
              <a:gd name="connsiteX2" fmla="*/ 0 w 444500"/>
              <a:gd name="connsiteY2" fmla="*/ 752475 h 755650"/>
              <a:gd name="connsiteX3" fmla="*/ 307975 w 444500"/>
              <a:gd name="connsiteY3" fmla="*/ 0 h 755650"/>
              <a:gd name="connsiteX4" fmla="*/ 444500 w 444500"/>
              <a:gd name="connsiteY4" fmla="*/ 0 h 755650"/>
              <a:gd name="connsiteX0" fmla="*/ 441325 w 441325"/>
              <a:gd name="connsiteY0" fmla="*/ 0 h 758825"/>
              <a:gd name="connsiteX1" fmla="*/ 146050 w 441325"/>
              <a:gd name="connsiteY1" fmla="*/ 755650 h 758825"/>
              <a:gd name="connsiteX2" fmla="*/ 0 w 441325"/>
              <a:gd name="connsiteY2" fmla="*/ 758825 h 758825"/>
              <a:gd name="connsiteX3" fmla="*/ 304800 w 441325"/>
              <a:gd name="connsiteY3" fmla="*/ 0 h 758825"/>
              <a:gd name="connsiteX4" fmla="*/ 441325 w 441325"/>
              <a:gd name="connsiteY4" fmla="*/ 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325" h="758825">
                <a:moveTo>
                  <a:pt x="441325" y="0"/>
                </a:moveTo>
                <a:lnTo>
                  <a:pt x="146050" y="755650"/>
                </a:lnTo>
                <a:lnTo>
                  <a:pt x="0" y="758825"/>
                </a:lnTo>
                <a:lnTo>
                  <a:pt x="304800" y="0"/>
                </a:lnTo>
                <a:lnTo>
                  <a:pt x="441325" y="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Action Button: Blank 8">
            <a:hlinkClick r:id="" action="ppaction://hlinkshowjump?jump=lastslide" highlightClick="1"/>
            <a:extLst>
              <a:ext uri="{FF2B5EF4-FFF2-40B4-BE49-F238E27FC236}">
                <a16:creationId xmlns:a16="http://schemas.microsoft.com/office/drawing/2014/main" id="{3D159C8F-ECBD-F6A1-91A0-75FAB0CEAD56}"/>
              </a:ext>
            </a:extLst>
          </p:cNvPr>
          <p:cNvSpPr/>
          <p:nvPr userDrawn="1"/>
        </p:nvSpPr>
        <p:spPr>
          <a:xfrm>
            <a:off x="11215269" y="247019"/>
            <a:ext cx="752343" cy="218166"/>
          </a:xfrm>
          <a:prstGeom prst="actionButtonBlank">
            <a:avLst/>
          </a:prstGeom>
          <a:solidFill>
            <a:srgbClr val="002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100"/>
              <a:t>Glossary</a:t>
            </a:r>
          </a:p>
        </p:txBody>
      </p:sp>
      <p:pic>
        <p:nvPicPr>
          <p:cNvPr id="24" name="Picture 23" descr="Text&#10;&#10;AI-generated content may be incorrect.">
            <a:extLst>
              <a:ext uri="{FF2B5EF4-FFF2-40B4-BE49-F238E27FC236}">
                <a16:creationId xmlns:a16="http://schemas.microsoft.com/office/drawing/2014/main" id="{35BC5572-9A24-CF69-D007-A1D64FF28073}"/>
              </a:ext>
            </a:extLst>
          </p:cNvPr>
          <p:cNvPicPr>
            <a:picLocks noChangeAspect="1"/>
          </p:cNvPicPr>
          <p:nvPr userDrawn="1"/>
        </p:nvPicPr>
        <p:blipFill>
          <a:blip r:embed="rId22"/>
          <a:stretch>
            <a:fillRect/>
          </a:stretch>
        </p:blipFill>
        <p:spPr>
          <a:xfrm>
            <a:off x="213995" y="480388"/>
            <a:ext cx="1746885" cy="1116220"/>
          </a:xfrm>
          <a:prstGeom prst="rect">
            <a:avLst/>
          </a:prstGeom>
        </p:spPr>
      </p:pic>
    </p:spTree>
    <p:extLst>
      <p:ext uri="{BB962C8B-B14F-4D97-AF65-F5344CB8AC3E}">
        <p14:creationId xmlns:p14="http://schemas.microsoft.com/office/powerpoint/2010/main" val="3736831245"/>
      </p:ext>
    </p:extLst>
  </p:cSld>
  <p:clrMap bg1="dk1" tx1="lt1" bg2="dk2" tx2="lt2" accent1="accent1" accent2="accent2" accent3="accent3" accent4="accent4" accent5="accent5" accent6="accent6" hlink="hlink" folHlink="folHlink"/>
  <p:sldLayoutIdLst>
    <p:sldLayoutId id="2147483679" r:id="rId1"/>
    <p:sldLayoutId id="2147483705" r:id="rId2"/>
    <p:sldLayoutId id="2147483687" r:id="rId3"/>
    <p:sldLayoutId id="2147483692" r:id="rId4"/>
    <p:sldLayoutId id="2147483706" r:id="rId5"/>
    <p:sldLayoutId id="2147483707" r:id="rId6"/>
    <p:sldLayoutId id="2147483708" r:id="rId7"/>
    <p:sldLayoutId id="2147483710" r:id="rId8"/>
    <p:sldLayoutId id="2147483709" r:id="rId9"/>
    <p:sldLayoutId id="2147483685" r:id="rId10"/>
    <p:sldLayoutId id="2147483697" r:id="rId11"/>
    <p:sldLayoutId id="2147483704" r:id="rId12"/>
    <p:sldLayoutId id="2147483701" r:id="rId13"/>
    <p:sldLayoutId id="2147483699" r:id="rId14"/>
    <p:sldLayoutId id="2147483702" r:id="rId15"/>
    <p:sldLayoutId id="2147483694" r:id="rId16"/>
    <p:sldLayoutId id="2147483695" r:id="rId17"/>
    <p:sldLayoutId id="2147483681" r:id="rId18"/>
    <p:sldLayoutId id="2147483684" r:id="rId19"/>
  </p:sldLayoutIdLst>
  <p:hf hd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07" userDrawn="1">
          <p15:clr>
            <a:srgbClr val="F26B43"/>
          </p15:clr>
        </p15:guide>
        <p15:guide id="2" pos="740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mynavyhr.navy.mil/Support-Services/Culture-Resilience/Warrior-Toughness/"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C620CB-41B0-A210-34C2-7885DBFBC63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Welcome</a:t>
            </a:r>
          </a:p>
        </p:txBody>
      </p:sp>
      <p:pic>
        <p:nvPicPr>
          <p:cNvPr id="7" name="Picture 6" descr="Warrior Toughness logo. Mind, body, spirit.">
            <a:extLst>
              <a:ext uri="{FF2B5EF4-FFF2-40B4-BE49-F238E27FC236}">
                <a16:creationId xmlns:a16="http://schemas.microsoft.com/office/drawing/2014/main" id="{71857017-E28F-F9BD-8BDB-61139D44A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247" y="855354"/>
            <a:ext cx="5635507" cy="5635507"/>
          </a:xfrm>
          <a:prstGeom prst="rect">
            <a:avLst/>
          </a:prstGeom>
          <a:effectLst>
            <a:outerShdw blurRad="177800" dist="114300" dir="2700000" algn="tl" rotWithShape="0">
              <a:prstClr val="black">
                <a:alpha val="40000"/>
              </a:prstClr>
            </a:outerShdw>
          </a:effectLst>
        </p:spPr>
      </p:pic>
    </p:spTree>
    <p:extLst>
      <p:ext uri="{BB962C8B-B14F-4D97-AF65-F5344CB8AC3E}">
        <p14:creationId xmlns:p14="http://schemas.microsoft.com/office/powerpoint/2010/main" val="1824979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Know Your Why: Spirit</a:t>
            </a:r>
          </a:p>
        </p:txBody>
      </p:sp>
      <p:sp>
        <p:nvSpPr>
          <p:cNvPr id="5" name="Text Placeholder 8">
            <a:extLst>
              <a:ext uri="{FF2B5EF4-FFF2-40B4-BE49-F238E27FC236}">
                <a16:creationId xmlns:a16="http://schemas.microsoft.com/office/drawing/2014/main" id="{069EDB94-FC8B-3290-AFA2-509EAA2BEE81}"/>
              </a:ext>
            </a:extLst>
          </p:cNvPr>
          <p:cNvSpPr txBox="1">
            <a:spLocks/>
          </p:cNvSpPr>
          <p:nvPr/>
        </p:nvSpPr>
        <p:spPr>
          <a:xfrm>
            <a:off x="2240280" y="640080"/>
            <a:ext cx="7543800" cy="7040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a:effectLst/>
                <a:latin typeface="+mn-lt"/>
              </a:rPr>
              <a:t>What moves us when the fuel tank is empty?</a:t>
            </a:r>
            <a:endParaRPr lang="en-US" sz="2000" b="0" i="1">
              <a:latin typeface="+mn-lt"/>
              <a:cs typeface="Calibri" panose="020F0502020204030204" pitchFamily="34" charset="0"/>
            </a:endParaRPr>
          </a:p>
        </p:txBody>
      </p:sp>
      <p:pic>
        <p:nvPicPr>
          <p:cNvPr id="3" name="Picture 2" descr="A thunderstorm contrasts with a sunny day, where a tree grows to fully blooming.">
            <a:extLst>
              <a:ext uri="{FF2B5EF4-FFF2-40B4-BE49-F238E27FC236}">
                <a16:creationId xmlns:a16="http://schemas.microsoft.com/office/drawing/2014/main" id="{832CDDE1-473C-3FC0-3ABB-E86B5D6BA3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4" name="Slide Number Placeholder 4">
            <a:extLst>
              <a:ext uri="{FF2B5EF4-FFF2-40B4-BE49-F238E27FC236}">
                <a16:creationId xmlns:a16="http://schemas.microsoft.com/office/drawing/2014/main" id="{4D25D61B-EC52-DA6D-3F1D-93341F5C67BC}"/>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10</a:t>
            </a:fld>
            <a:endParaRPr lang="en-US"/>
          </a:p>
        </p:txBody>
      </p:sp>
    </p:spTree>
    <p:extLst>
      <p:ext uri="{BB962C8B-B14F-4D97-AF65-F5344CB8AC3E}">
        <p14:creationId xmlns:p14="http://schemas.microsoft.com/office/powerpoint/2010/main" val="1207246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What Has Made You Who You Are?</a:t>
            </a:r>
          </a:p>
        </p:txBody>
      </p:sp>
      <p:sp>
        <p:nvSpPr>
          <p:cNvPr id="9" name="Text Placeholder 8">
            <a:extLst>
              <a:ext uri="{FF2B5EF4-FFF2-40B4-BE49-F238E27FC236}">
                <a16:creationId xmlns:a16="http://schemas.microsoft.com/office/drawing/2014/main" id="{0F94EB67-EE1D-EA67-721D-45A6307B0B05}"/>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a:t>What is one life experience or relationship that has impacted who you are today?</a:t>
            </a:r>
          </a:p>
        </p:txBody>
      </p:sp>
      <p:pic>
        <p:nvPicPr>
          <p:cNvPr id="3" name="Picture 2">
            <a:extLst>
              <a:ext uri="{FF2B5EF4-FFF2-40B4-BE49-F238E27FC236}">
                <a16:creationId xmlns:a16="http://schemas.microsoft.com/office/drawing/2014/main" id="{6E17D7BC-600A-F5F3-D520-89EFE98525E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4" name="Slide Number Placeholder 4">
            <a:extLst>
              <a:ext uri="{FF2B5EF4-FFF2-40B4-BE49-F238E27FC236}">
                <a16:creationId xmlns:a16="http://schemas.microsoft.com/office/drawing/2014/main" id="{614677EE-AEF7-2E53-2040-9ED33BBCB901}"/>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11</a:t>
            </a:fld>
            <a:endParaRPr lang="en-US"/>
          </a:p>
        </p:txBody>
      </p:sp>
    </p:spTree>
    <p:extLst>
      <p:ext uri="{BB962C8B-B14F-4D97-AF65-F5344CB8AC3E}">
        <p14:creationId xmlns:p14="http://schemas.microsoft.com/office/powerpoint/2010/main" val="412794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What Is Worth Fighting for and Why?</a:t>
            </a:r>
          </a:p>
        </p:txBody>
      </p:sp>
      <p:sp>
        <p:nvSpPr>
          <p:cNvPr id="9" name="Text Placeholder 8">
            <a:extLst>
              <a:ext uri="{FF2B5EF4-FFF2-40B4-BE49-F238E27FC236}">
                <a16:creationId xmlns:a16="http://schemas.microsoft.com/office/drawing/2014/main" id="{0F94EB67-EE1D-EA67-721D-45A6307B0B05}"/>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a:t>What principles or causes would you fight or sacrifice for, and what makes them worth it?</a:t>
            </a:r>
          </a:p>
        </p:txBody>
      </p:sp>
      <p:pic>
        <p:nvPicPr>
          <p:cNvPr id="3" name="Picture 2" descr="Word search puzzle with a word bank including terms such as: Accountability, Authenticity, Achievement, Boldness, Bravery, Compassion, Commitment, Community, Courage, Creativity, etc.">
            <a:extLst>
              <a:ext uri="{FF2B5EF4-FFF2-40B4-BE49-F238E27FC236}">
                <a16:creationId xmlns:a16="http://schemas.microsoft.com/office/drawing/2014/main" id="{6480E5F0-DB2C-2BAD-9AFD-A9BD7759F979}"/>
              </a:ext>
            </a:extLst>
          </p:cNvPr>
          <p:cNvPicPr>
            <a:picLocks noChangeAspect="1"/>
          </p:cNvPicPr>
          <p:nvPr/>
        </p:nvPicPr>
        <p:blipFill>
          <a:blip r:embed="rId3"/>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4" name="Slide Number Placeholder 4">
            <a:extLst>
              <a:ext uri="{FF2B5EF4-FFF2-40B4-BE49-F238E27FC236}">
                <a16:creationId xmlns:a16="http://schemas.microsoft.com/office/drawing/2014/main" id="{27D0E37C-8ED1-924F-E39A-8E7017E0B3D1}"/>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12</a:t>
            </a:fld>
            <a:endParaRPr lang="en-US"/>
          </a:p>
        </p:txBody>
      </p:sp>
    </p:spTree>
    <p:extLst>
      <p:ext uri="{BB962C8B-B14F-4D97-AF65-F5344CB8AC3E}">
        <p14:creationId xmlns:p14="http://schemas.microsoft.com/office/powerpoint/2010/main" val="2875242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Spiritual Connections</a:t>
            </a:r>
          </a:p>
        </p:txBody>
      </p:sp>
      <p:sp>
        <p:nvSpPr>
          <p:cNvPr id="9" name="Text Placeholder 8">
            <a:extLst>
              <a:ext uri="{FF2B5EF4-FFF2-40B4-BE49-F238E27FC236}">
                <a16:creationId xmlns:a16="http://schemas.microsoft.com/office/drawing/2014/main" id="{0F94EB67-EE1D-EA67-721D-45A6307B0B05}"/>
              </a:ext>
            </a:extLst>
          </p:cNvPr>
          <p:cNvSpPr>
            <a:spLocks noGrp="1"/>
          </p:cNvSpPr>
          <p:nvPr>
            <p:ph type="body" sz="quarter" idx="4294967295"/>
          </p:nvPr>
        </p:nvSpPr>
        <p:spPr>
          <a:xfrm>
            <a:off x="2240280" y="640080"/>
            <a:ext cx="7543800" cy="704088"/>
          </a:xfrm>
        </p:spPr>
        <p:txBody>
          <a:bodyPr>
            <a:normAutofit fontScale="92500"/>
          </a:bodyPr>
          <a:lstStyle/>
          <a:p>
            <a:pPr marL="0" indent="0">
              <a:lnSpc>
                <a:spcPct val="100000"/>
              </a:lnSpc>
              <a:spcBef>
                <a:spcPts val="0"/>
              </a:spcBef>
              <a:buNone/>
            </a:pPr>
            <a:r>
              <a:rPr lang="en-US" sz="2000"/>
              <a:t>How does your perception of who you are and what you are willing to fight for connect to self, the greater good, or a higher power?</a:t>
            </a:r>
          </a:p>
        </p:txBody>
      </p:sp>
      <p:pic>
        <p:nvPicPr>
          <p:cNvPr id="3" name="Picture 2" descr="&quot;Willing to Fight for&quot; with images of family, a congregation at church, and Sailors in Service Dress Whites making a pledge. ">
            <a:extLst>
              <a:ext uri="{FF2B5EF4-FFF2-40B4-BE49-F238E27FC236}">
                <a16:creationId xmlns:a16="http://schemas.microsoft.com/office/drawing/2014/main" id="{5D2F79B7-4504-FEBC-27A9-3C671610801E}"/>
              </a:ext>
            </a:extLst>
          </p:cNvPr>
          <p:cNvPicPr>
            <a:picLocks noChangeAspect="1"/>
          </p:cNvPicPr>
          <p:nvPr/>
        </p:nvPicPr>
        <p:blipFill>
          <a:blip r:embed="rId3"/>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4" name="Slide Number Placeholder 4">
            <a:extLst>
              <a:ext uri="{FF2B5EF4-FFF2-40B4-BE49-F238E27FC236}">
                <a16:creationId xmlns:a16="http://schemas.microsoft.com/office/drawing/2014/main" id="{DE3067CD-AF68-8E29-FBA8-9CBC59350FF0}"/>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13</a:t>
            </a:fld>
            <a:endParaRPr lang="en-US"/>
          </a:p>
        </p:txBody>
      </p:sp>
    </p:spTree>
    <p:extLst>
      <p:ext uri="{BB962C8B-B14F-4D97-AF65-F5344CB8AC3E}">
        <p14:creationId xmlns:p14="http://schemas.microsoft.com/office/powerpoint/2010/main" val="3001984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Know Your Why: I Am, I Will </a:t>
            </a:r>
          </a:p>
        </p:txBody>
      </p:sp>
      <p:sp>
        <p:nvSpPr>
          <p:cNvPr id="9" name="Text Placeholder 8">
            <a:extLst>
              <a:ext uri="{FF2B5EF4-FFF2-40B4-BE49-F238E27FC236}">
                <a16:creationId xmlns:a16="http://schemas.microsoft.com/office/drawing/2014/main" id="{0F94EB67-EE1D-EA67-721D-45A6307B0B05}"/>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a:t>What is an example of your </a:t>
            </a:r>
            <a:r>
              <a:rPr lang="en-US" sz="2000" b="1"/>
              <a:t>why </a:t>
            </a:r>
            <a:r>
              <a:rPr lang="en-US" sz="2000"/>
              <a:t>that connects to yourself, the greater good, or your higher power?</a:t>
            </a:r>
          </a:p>
        </p:txBody>
      </p:sp>
      <p:pic>
        <p:nvPicPr>
          <p:cNvPr id="3" name="Picture 2">
            <a:extLst>
              <a:ext uri="{FF2B5EF4-FFF2-40B4-BE49-F238E27FC236}">
                <a16:creationId xmlns:a16="http://schemas.microsoft.com/office/drawing/2014/main" id="{E9ACDDF4-4A9E-2292-5207-ED583ADC399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4" name="Slide Number Placeholder 4">
            <a:extLst>
              <a:ext uri="{FF2B5EF4-FFF2-40B4-BE49-F238E27FC236}">
                <a16:creationId xmlns:a16="http://schemas.microsoft.com/office/drawing/2014/main" id="{B933A9AD-36CB-6C07-07F0-65937BF4A729}"/>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14</a:t>
            </a:fld>
            <a:endParaRPr lang="en-US"/>
          </a:p>
        </p:txBody>
      </p:sp>
    </p:spTree>
    <p:extLst>
      <p:ext uri="{BB962C8B-B14F-4D97-AF65-F5344CB8AC3E}">
        <p14:creationId xmlns:p14="http://schemas.microsoft.com/office/powerpoint/2010/main" val="4233189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CD4620-0332-EBDF-4AFB-6D80C58B8E42}"/>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Call to Action</a:t>
            </a:r>
          </a:p>
        </p:txBody>
      </p:sp>
      <p:pic>
        <p:nvPicPr>
          <p:cNvPr id="7" name="Picture 6">
            <a:extLst>
              <a:ext uri="{FF2B5EF4-FFF2-40B4-BE49-F238E27FC236}">
                <a16:creationId xmlns:a16="http://schemas.microsoft.com/office/drawing/2014/main" id="{71D8FB92-C393-E8EB-7CA1-02E8CBAB37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12" y="2752344"/>
            <a:ext cx="11338560" cy="3297936"/>
          </a:xfrm>
          <a:prstGeom prst="rect">
            <a:avLst/>
          </a:prstGeom>
        </p:spPr>
      </p:pic>
      <p:sp>
        <p:nvSpPr>
          <p:cNvPr id="5" name="TextBox 4">
            <a:extLst>
              <a:ext uri="{FF2B5EF4-FFF2-40B4-BE49-F238E27FC236}">
                <a16:creationId xmlns:a16="http://schemas.microsoft.com/office/drawing/2014/main" id="{424BAB13-87A6-550D-3580-B5739A8EA08B}"/>
              </a:ext>
            </a:extLst>
          </p:cNvPr>
          <p:cNvSpPr txBox="1"/>
          <p:nvPr/>
        </p:nvSpPr>
        <p:spPr>
          <a:xfrm>
            <a:off x="424398" y="1647052"/>
            <a:ext cx="10461316" cy="954107"/>
          </a:xfrm>
          <a:prstGeom prst="rect">
            <a:avLst/>
          </a:prstGeom>
          <a:noFill/>
        </p:spPr>
        <p:txBody>
          <a:bodyPr wrap="square" rtlCol="0">
            <a:spAutoFit/>
          </a:bodyPr>
          <a:lstStyle/>
          <a:p>
            <a:r>
              <a:rPr lang="en-US" sz="2800"/>
              <a:t>Continuously reference and update your why to work toward the Sailor you aspire to be!</a:t>
            </a:r>
          </a:p>
        </p:txBody>
      </p:sp>
      <p:sp>
        <p:nvSpPr>
          <p:cNvPr id="2" name="Footer Placeholder 1">
            <a:extLst>
              <a:ext uri="{FF2B5EF4-FFF2-40B4-BE49-F238E27FC236}">
                <a16:creationId xmlns:a16="http://schemas.microsoft.com/office/drawing/2014/main" id="{9E40963D-CA90-F7B9-55A7-A631DC553258}"/>
              </a:ext>
            </a:extLst>
          </p:cNvPr>
          <p:cNvSpPr>
            <a:spLocks noGrp="1"/>
          </p:cNvSpPr>
          <p:nvPr>
            <p:ph type="ftr" sz="quarter" idx="11"/>
          </p:nvPr>
        </p:nvSpPr>
        <p:spPr/>
        <p:txBody>
          <a:bodyPr/>
          <a:lstStyle/>
          <a:p>
            <a:r>
              <a:rPr lang="en-US"/>
              <a:t>UNCLASSIFIED</a:t>
            </a:r>
          </a:p>
        </p:txBody>
      </p:sp>
      <p:sp>
        <p:nvSpPr>
          <p:cNvPr id="3" name="Slide Number Placeholder 2">
            <a:extLst>
              <a:ext uri="{FF2B5EF4-FFF2-40B4-BE49-F238E27FC236}">
                <a16:creationId xmlns:a16="http://schemas.microsoft.com/office/drawing/2014/main" id="{93D6E500-6154-9633-C07D-7E59702ADDD1}"/>
              </a:ext>
            </a:extLst>
          </p:cNvPr>
          <p:cNvSpPr>
            <a:spLocks noGrp="1"/>
          </p:cNvSpPr>
          <p:nvPr>
            <p:ph type="sldNum" sz="quarter" idx="12"/>
          </p:nvPr>
        </p:nvSpPr>
        <p:spPr>
          <a:xfrm>
            <a:off x="9154060" y="6356350"/>
            <a:ext cx="2551176" cy="365125"/>
          </a:xfrm>
        </p:spPr>
        <p:txBody>
          <a:bodyPr/>
          <a:lstStyle/>
          <a:p>
            <a:fld id="{92230763-09DA-4369-B759-4F3C13DCD774}" type="slidenum">
              <a:rPr lang="en-US" smtClean="0"/>
              <a:t>15</a:t>
            </a:fld>
            <a:endParaRPr lang="en-US"/>
          </a:p>
        </p:txBody>
      </p:sp>
    </p:spTree>
    <p:extLst>
      <p:ext uri="{BB962C8B-B14F-4D97-AF65-F5344CB8AC3E}">
        <p14:creationId xmlns:p14="http://schemas.microsoft.com/office/powerpoint/2010/main" val="1517877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9E2D211-27FE-096C-92AA-6083327A758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References</a:t>
            </a:r>
          </a:p>
        </p:txBody>
      </p:sp>
      <p:sp>
        <p:nvSpPr>
          <p:cNvPr id="6" name="Text Placeholder 5">
            <a:extLst>
              <a:ext uri="{FF2B5EF4-FFF2-40B4-BE49-F238E27FC236}">
                <a16:creationId xmlns:a16="http://schemas.microsoft.com/office/drawing/2014/main" id="{617B1A3E-1673-7800-BD41-2E2823DB9B60}"/>
              </a:ext>
            </a:extLst>
          </p:cNvPr>
          <p:cNvSpPr>
            <a:spLocks noGrp="1"/>
          </p:cNvSpPr>
          <p:nvPr>
            <p:ph type="body" sz="quarter" idx="13"/>
          </p:nvPr>
        </p:nvSpPr>
        <p:spPr>
          <a:xfrm>
            <a:off x="438912" y="1700784"/>
            <a:ext cx="11188461" cy="4538362"/>
          </a:xfrm>
        </p:spPr>
        <p:txBody>
          <a:bodyPr>
            <a:normAutofit/>
          </a:bodyPr>
          <a:lstStyle/>
          <a:p>
            <a:r>
              <a:rPr lang="en-US" sz="4400"/>
              <a:t>Tools and Resources</a:t>
            </a:r>
          </a:p>
          <a:p>
            <a:pPr marL="457200" indent="-457200">
              <a:lnSpc>
                <a:spcPct val="120000"/>
              </a:lnSpc>
              <a:spcBef>
                <a:spcPts val="0"/>
              </a:spcBef>
              <a:buFont typeface="Arial" panose="020B0604020202020204" pitchFamily="34" charset="0"/>
              <a:buChar char="•"/>
            </a:pPr>
            <a:r>
              <a:rPr lang="en-US" sz="2800" b="0" i="0">
                <a:latin typeface="+mn-lt"/>
                <a:cs typeface="Calibri" panose="020F0502020204030204" pitchFamily="34" charset="0"/>
              </a:rPr>
              <a:t>U.S. Navy. </a:t>
            </a:r>
            <a:r>
              <a:rPr lang="en-US" sz="2800" b="0" i="1">
                <a:latin typeface="+mn-lt"/>
                <a:cs typeface="Calibri" panose="020F0502020204030204" pitchFamily="34" charset="0"/>
              </a:rPr>
              <a:t>A Design for Maintaining Maritime Superiority, Version 2.0. </a:t>
            </a:r>
            <a:r>
              <a:rPr lang="en-US" sz="2800" b="0" i="0">
                <a:latin typeface="+mn-lt"/>
                <a:cs typeface="Calibri" panose="020F0502020204030204" pitchFamily="34" charset="0"/>
              </a:rPr>
              <a:t>Washington, D.C.: Department of the Navy, December 2018.</a:t>
            </a:r>
          </a:p>
          <a:p>
            <a:pPr marL="457200" indent="-457200">
              <a:lnSpc>
                <a:spcPct val="120000"/>
              </a:lnSpc>
              <a:spcBef>
                <a:spcPts val="0"/>
              </a:spcBef>
              <a:buFont typeface="Arial" panose="020B0604020202020204" pitchFamily="34" charset="0"/>
              <a:buChar char="•"/>
            </a:pPr>
            <a:r>
              <a:rPr lang="en-US" sz="2800" b="0" i="0">
                <a:latin typeface="+mn-lt"/>
                <a:cs typeface="Calibri" panose="020F0502020204030204" pitchFamily="34" charset="0"/>
              </a:rPr>
              <a:t>U.S. Navy. </a:t>
            </a:r>
            <a:r>
              <a:rPr lang="en-US" sz="2800" b="0" i="1">
                <a:latin typeface="+mn-lt"/>
                <a:cs typeface="Calibri" panose="020F0502020204030204" pitchFamily="34" charset="0"/>
              </a:rPr>
              <a:t>Warrior Toughness Placemat</a:t>
            </a:r>
            <a:r>
              <a:rPr lang="en-US" sz="2800" b="0" i="0">
                <a:latin typeface="+mn-lt"/>
                <a:cs typeface="Calibri" panose="020F0502020204030204" pitchFamily="34" charset="0"/>
              </a:rPr>
              <a:t>. Washington, D.C.: MyNavy HR, n.d.</a:t>
            </a:r>
          </a:p>
          <a:p>
            <a:pPr marL="457200" indent="-457200">
              <a:lnSpc>
                <a:spcPct val="120000"/>
              </a:lnSpc>
              <a:spcBef>
                <a:spcPts val="0"/>
              </a:spcBef>
              <a:buFont typeface="Arial" panose="020B0604020202020204" pitchFamily="34" charset="0"/>
              <a:buChar char="•"/>
            </a:pPr>
            <a:r>
              <a:rPr lang="en-US" sz="2800" b="0" i="0">
                <a:latin typeface="+mn-lt"/>
                <a:cs typeface="Calibri" panose="020F0502020204030204" pitchFamily="34" charset="0"/>
              </a:rPr>
              <a:t>U.S. Navy. </a:t>
            </a:r>
            <a:r>
              <a:rPr lang="en-US" sz="2800" b="0" i="1">
                <a:latin typeface="+mn-lt"/>
                <a:cs typeface="Calibri" panose="020F0502020204030204" pitchFamily="34" charset="0"/>
              </a:rPr>
              <a:t>Warrior Toughness Playbook</a:t>
            </a:r>
            <a:r>
              <a:rPr lang="en-US" sz="2800" b="0" i="0">
                <a:latin typeface="+mn-lt"/>
                <a:cs typeface="Calibri" panose="020F0502020204030204" pitchFamily="34" charset="0"/>
              </a:rPr>
              <a:t>. Washington, D.C.: MyNavy HR, n.d.</a:t>
            </a:r>
          </a:p>
          <a:p>
            <a:pPr marL="457200" indent="-457200">
              <a:lnSpc>
                <a:spcPct val="120000"/>
              </a:lnSpc>
              <a:spcBef>
                <a:spcPts val="0"/>
              </a:spcBef>
              <a:buFont typeface="Arial" panose="020B0604020202020204" pitchFamily="34" charset="0"/>
              <a:buChar char="•"/>
            </a:pPr>
            <a:endParaRPr lang="en-US" sz="2800" b="0" i="0">
              <a:latin typeface="+mn-lt"/>
              <a:cs typeface="Calibri" panose="020F0502020204030204" pitchFamily="34" charset="0"/>
            </a:endParaRPr>
          </a:p>
        </p:txBody>
      </p:sp>
      <p:sp>
        <p:nvSpPr>
          <p:cNvPr id="4" name="Footer Placeholder 3">
            <a:extLst>
              <a:ext uri="{FF2B5EF4-FFF2-40B4-BE49-F238E27FC236}">
                <a16:creationId xmlns:a16="http://schemas.microsoft.com/office/drawing/2014/main" id="{E259D057-3E7B-CAFC-817D-307602DDC847}"/>
              </a:ext>
            </a:extLst>
          </p:cNvPr>
          <p:cNvSpPr>
            <a:spLocks noGrp="1"/>
          </p:cNvSpPr>
          <p:nvPr>
            <p:ph type="ftr" sz="quarter" idx="11"/>
          </p:nvPr>
        </p:nvSpPr>
        <p:spPr/>
        <p:txBody>
          <a:bodyPr/>
          <a:lstStyle/>
          <a:p>
            <a:r>
              <a:rPr lang="en-US"/>
              <a:t>UNCLASSIFIED</a:t>
            </a:r>
          </a:p>
        </p:txBody>
      </p:sp>
      <p:sp>
        <p:nvSpPr>
          <p:cNvPr id="2" name="Slide Number Placeholder 4">
            <a:extLst>
              <a:ext uri="{FF2B5EF4-FFF2-40B4-BE49-F238E27FC236}">
                <a16:creationId xmlns:a16="http://schemas.microsoft.com/office/drawing/2014/main" id="{DFF116A4-229B-4894-56AD-DE5525D06EDA}"/>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16</a:t>
            </a:fld>
            <a:endParaRPr lang="en-US"/>
          </a:p>
        </p:txBody>
      </p:sp>
    </p:spTree>
    <p:extLst>
      <p:ext uri="{BB962C8B-B14F-4D97-AF65-F5344CB8AC3E}">
        <p14:creationId xmlns:p14="http://schemas.microsoft.com/office/powerpoint/2010/main" val="534276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FBE6B7-5AD5-82ED-1BB0-1EFF36EBF777}"/>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Warrior Toughness QR Code</a:t>
            </a:r>
          </a:p>
        </p:txBody>
      </p:sp>
      <p:pic>
        <p:nvPicPr>
          <p:cNvPr id="7" name="Picture 6" descr="Qr code. Warrior Toughness logo. Mind, body, spirit.">
            <a:hlinkClick r:id="rId3"/>
            <a:extLst>
              <a:ext uri="{FF2B5EF4-FFF2-40B4-BE49-F238E27FC236}">
                <a16:creationId xmlns:a16="http://schemas.microsoft.com/office/drawing/2014/main" id="{BC8CA07F-943E-537C-399C-766F18AD81E2}"/>
              </a:ext>
            </a:extLst>
          </p:cNvPr>
          <p:cNvPicPr>
            <a:picLocks noChangeAspect="1"/>
          </p:cNvPicPr>
          <p:nvPr/>
        </p:nvPicPr>
        <p:blipFill>
          <a:blip r:embed="rId4"/>
          <a:stretch>
            <a:fillRect/>
          </a:stretch>
        </p:blipFill>
        <p:spPr>
          <a:xfrm>
            <a:off x="426720" y="1700784"/>
            <a:ext cx="11338560" cy="4346448"/>
          </a:xfrm>
          <a:prstGeom prst="rect">
            <a:avLst/>
          </a:prstGeom>
        </p:spPr>
      </p:pic>
      <p:sp>
        <p:nvSpPr>
          <p:cNvPr id="4" name="Footer Placeholder 3">
            <a:extLst>
              <a:ext uri="{FF2B5EF4-FFF2-40B4-BE49-F238E27FC236}">
                <a16:creationId xmlns:a16="http://schemas.microsoft.com/office/drawing/2014/main" id="{E259D057-3E7B-CAFC-817D-307602DDC847}"/>
              </a:ext>
            </a:extLst>
          </p:cNvPr>
          <p:cNvSpPr>
            <a:spLocks noGrp="1"/>
          </p:cNvSpPr>
          <p:nvPr>
            <p:ph type="ftr" sz="quarter" idx="11"/>
          </p:nvPr>
        </p:nvSpPr>
        <p:spPr/>
        <p:txBody>
          <a:bodyPr/>
          <a:lstStyle/>
          <a:p>
            <a:r>
              <a:rPr lang="en-US"/>
              <a:t>UNCLASSIFIED</a:t>
            </a:r>
          </a:p>
        </p:txBody>
      </p:sp>
      <p:sp>
        <p:nvSpPr>
          <p:cNvPr id="5" name="Slide Number Placeholder 4">
            <a:extLst>
              <a:ext uri="{FF2B5EF4-FFF2-40B4-BE49-F238E27FC236}">
                <a16:creationId xmlns:a16="http://schemas.microsoft.com/office/drawing/2014/main" id="{210A90A8-718D-F9AB-56F5-2668DED0F9A1}"/>
              </a:ext>
            </a:extLst>
          </p:cNvPr>
          <p:cNvSpPr>
            <a:spLocks noGrp="1"/>
          </p:cNvSpPr>
          <p:nvPr>
            <p:ph type="sldNum" sz="quarter" idx="12"/>
          </p:nvPr>
        </p:nvSpPr>
        <p:spPr>
          <a:xfrm>
            <a:off x="9154060" y="6356350"/>
            <a:ext cx="2551176" cy="365125"/>
          </a:xfrm>
        </p:spPr>
        <p:txBody>
          <a:bodyPr/>
          <a:lstStyle/>
          <a:p>
            <a:fld id="{92230763-09DA-4369-B759-4F3C13DCD774}" type="slidenum">
              <a:rPr lang="en-US" smtClean="0"/>
              <a:t>17</a:t>
            </a:fld>
            <a:endParaRPr lang="en-US"/>
          </a:p>
        </p:txBody>
      </p:sp>
    </p:spTree>
    <p:extLst>
      <p:ext uri="{BB962C8B-B14F-4D97-AF65-F5344CB8AC3E}">
        <p14:creationId xmlns:p14="http://schemas.microsoft.com/office/powerpoint/2010/main" val="758800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3AED6-F07B-5D0D-9E63-D79F5878BC22}"/>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F580C147-58EF-8849-BB53-9F10AADB3F16}"/>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Glossary</a:t>
            </a:r>
          </a:p>
        </p:txBody>
      </p:sp>
      <p:sp>
        <p:nvSpPr>
          <p:cNvPr id="11" name="Text Placeholder 5">
            <a:extLst>
              <a:ext uri="{FF2B5EF4-FFF2-40B4-BE49-F238E27FC236}">
                <a16:creationId xmlns:a16="http://schemas.microsoft.com/office/drawing/2014/main" id="{D74BABB2-A219-B239-D69D-5B8CCEC129AA}"/>
              </a:ext>
              <a:ext uri="{C183D7F6-B498-43B3-948B-1728B52AA6E4}">
                <adec:decorative xmlns:adec="http://schemas.microsoft.com/office/drawing/2017/decorative" val="1"/>
              </a:ext>
            </a:extLst>
          </p:cNvPr>
          <p:cNvSpPr txBox="1">
            <a:spLocks/>
          </p:cNvSpPr>
          <p:nvPr/>
        </p:nvSpPr>
        <p:spPr>
          <a:xfrm>
            <a:off x="438912" y="1700785"/>
            <a:ext cx="11188461" cy="745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a:t>Glossary</a:t>
            </a:r>
            <a:endParaRPr lang="en-US"/>
          </a:p>
        </p:txBody>
      </p:sp>
      <p:graphicFrame>
        <p:nvGraphicFramePr>
          <p:cNvPr id="3" name="Table 2">
            <a:extLst>
              <a:ext uri="{FF2B5EF4-FFF2-40B4-BE49-F238E27FC236}">
                <a16:creationId xmlns:a16="http://schemas.microsoft.com/office/drawing/2014/main" id="{6136C761-0D33-B0E3-B066-F6A9B9F1C0C8}"/>
              </a:ext>
            </a:extLst>
          </p:cNvPr>
          <p:cNvGraphicFramePr>
            <a:graphicFrameLocks noGrp="1"/>
          </p:cNvGraphicFramePr>
          <p:nvPr/>
        </p:nvGraphicFramePr>
        <p:xfrm>
          <a:off x="416051" y="2446020"/>
          <a:ext cx="10920003" cy="771797"/>
        </p:xfrm>
        <a:graphic>
          <a:graphicData uri="http://schemas.openxmlformats.org/drawingml/2006/table">
            <a:tbl>
              <a:tblPr firstRow="1" bandRow="1">
                <a:tableStyleId>{5C22544A-7EE6-4342-B048-85BDC9FD1C3A}</a:tableStyleId>
              </a:tblPr>
              <a:tblGrid>
                <a:gridCol w="3258635">
                  <a:extLst>
                    <a:ext uri="{9D8B030D-6E8A-4147-A177-3AD203B41FA5}">
                      <a16:colId xmlns:a16="http://schemas.microsoft.com/office/drawing/2014/main" val="501580281"/>
                    </a:ext>
                  </a:extLst>
                </a:gridCol>
                <a:gridCol w="7661368">
                  <a:extLst>
                    <a:ext uri="{9D8B030D-6E8A-4147-A177-3AD203B41FA5}">
                      <a16:colId xmlns:a16="http://schemas.microsoft.com/office/drawing/2014/main" val="4219681282"/>
                    </a:ext>
                  </a:extLst>
                </a:gridCol>
              </a:tblGrid>
              <a:tr h="253637">
                <a:tc>
                  <a:txBody>
                    <a:bodyPr/>
                    <a:lstStyle/>
                    <a:p>
                      <a:r>
                        <a:rPr lang="en-US" sz="800" b="0">
                          <a:solidFill>
                            <a:srgbClr val="012A39"/>
                          </a:solidFill>
                          <a:latin typeface="Segoe UI" panose="020B0502040204020203" pitchFamily="34" charset="0"/>
                          <a:cs typeface="Segoe UI" panose="020B0502040204020203" pitchFamily="34" charset="0"/>
                        </a:rPr>
                        <a:t>Acronym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800" b="0">
                          <a:solidFill>
                            <a:srgbClr val="012A39"/>
                          </a:solidFill>
                          <a:latin typeface="Segoe UI" panose="020B0502040204020203" pitchFamily="34" charset="0"/>
                          <a:cs typeface="Segoe UI" panose="020B0502040204020203" pitchFamily="34" charset="0"/>
                        </a:rPr>
                        <a:t>Term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4325055"/>
                  </a:ext>
                </a:extLst>
              </a:tr>
              <a:tr h="370840">
                <a:tc>
                  <a:txBody>
                    <a:bodyPr/>
                    <a:lstStyle/>
                    <a:p>
                      <a:r>
                        <a:rPr lang="en-US" sz="2800" b="0">
                          <a:solidFill>
                            <a:schemeClr val="tx1"/>
                          </a:solidFill>
                          <a:latin typeface="Segoe UI" panose="020B0502040204020203" pitchFamily="34" charset="0"/>
                          <a:cs typeface="Segoe UI" panose="020B0502040204020203" pitchFamily="34" charset="0"/>
                        </a:rPr>
                        <a:t>WT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800" b="0" dirty="0">
                          <a:solidFill>
                            <a:schemeClr val="tx1"/>
                          </a:solidFill>
                          <a:latin typeface="Segoe UI" panose="020B0502040204020203" pitchFamily="34" charset="0"/>
                          <a:cs typeface="Segoe UI" panose="020B0502040204020203" pitchFamily="34" charset="0"/>
                        </a:rPr>
                        <a:t>Warrior Toughness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93857048"/>
                  </a:ext>
                </a:extLst>
              </a:tr>
            </a:tbl>
          </a:graphicData>
        </a:graphic>
      </p:graphicFrame>
      <p:sp>
        <p:nvSpPr>
          <p:cNvPr id="4" name="Footer Placeholder 3">
            <a:extLst>
              <a:ext uri="{FF2B5EF4-FFF2-40B4-BE49-F238E27FC236}">
                <a16:creationId xmlns:a16="http://schemas.microsoft.com/office/drawing/2014/main" id="{C46B2873-41C0-D63A-A548-6E2F077224BA}"/>
              </a:ext>
            </a:extLst>
          </p:cNvPr>
          <p:cNvSpPr>
            <a:spLocks noGrp="1"/>
          </p:cNvSpPr>
          <p:nvPr>
            <p:ph type="ftr" sz="quarter" idx="11"/>
          </p:nvPr>
        </p:nvSpPr>
        <p:spPr/>
        <p:txBody>
          <a:bodyPr/>
          <a:lstStyle/>
          <a:p>
            <a:r>
              <a:rPr lang="en-US"/>
              <a:t>UNCLASSIFIED</a:t>
            </a:r>
          </a:p>
        </p:txBody>
      </p:sp>
      <p:sp>
        <p:nvSpPr>
          <p:cNvPr id="6" name="Slide Number Placeholder 4">
            <a:extLst>
              <a:ext uri="{FF2B5EF4-FFF2-40B4-BE49-F238E27FC236}">
                <a16:creationId xmlns:a16="http://schemas.microsoft.com/office/drawing/2014/main" id="{1A211604-8FD7-33E9-9227-8E25C9D53D98}"/>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18</a:t>
            </a:fld>
            <a:endParaRPr lang="en-US"/>
          </a:p>
        </p:txBody>
      </p:sp>
    </p:spTree>
    <p:extLst>
      <p:ext uri="{BB962C8B-B14F-4D97-AF65-F5344CB8AC3E}">
        <p14:creationId xmlns:p14="http://schemas.microsoft.com/office/powerpoint/2010/main" val="699487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50AB1B3-969C-50F3-12FE-177005031188}"/>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Introduction</a:t>
            </a:r>
          </a:p>
        </p:txBody>
      </p:sp>
      <p:sp>
        <p:nvSpPr>
          <p:cNvPr id="6" name="TextBox 5">
            <a:extLst>
              <a:ext uri="{FF2B5EF4-FFF2-40B4-BE49-F238E27FC236}">
                <a16:creationId xmlns:a16="http://schemas.microsoft.com/office/drawing/2014/main" id="{5D506B58-772C-20B9-A1F6-08E2D364F809}"/>
              </a:ext>
            </a:extLst>
          </p:cNvPr>
          <p:cNvSpPr txBox="1"/>
          <p:nvPr/>
        </p:nvSpPr>
        <p:spPr>
          <a:xfrm>
            <a:off x="2984500" y="2086898"/>
            <a:ext cx="8242300" cy="923330"/>
          </a:xfrm>
          <a:prstGeom prst="rect">
            <a:avLst/>
          </a:prstGeom>
          <a:noFill/>
        </p:spPr>
        <p:txBody>
          <a:bodyPr wrap="square" rtlCol="0">
            <a:spAutoFit/>
          </a:bodyPr>
          <a:lstStyle/>
          <a:p>
            <a:r>
              <a:rPr lang="en-US" sz="5400" b="1"/>
              <a:t>Warrior Toughness</a:t>
            </a:r>
          </a:p>
        </p:txBody>
      </p:sp>
      <p:sp>
        <p:nvSpPr>
          <p:cNvPr id="3" name="Subtitle 2">
            <a:extLst>
              <a:ext uri="{FF2B5EF4-FFF2-40B4-BE49-F238E27FC236}">
                <a16:creationId xmlns:a16="http://schemas.microsoft.com/office/drawing/2014/main" id="{95722366-535C-0ACC-7D8D-98ACEAB09C10}"/>
              </a:ext>
            </a:extLst>
          </p:cNvPr>
          <p:cNvSpPr>
            <a:spLocks noGrp="1"/>
          </p:cNvSpPr>
          <p:nvPr>
            <p:ph type="subTitle" idx="1"/>
          </p:nvPr>
        </p:nvSpPr>
        <p:spPr/>
        <p:txBody>
          <a:bodyPr/>
          <a:lstStyle/>
          <a:p>
            <a:r>
              <a:rPr lang="en-US" dirty="0"/>
              <a:t>MIND • BODY • SPIRIT</a:t>
            </a:r>
          </a:p>
        </p:txBody>
      </p:sp>
      <p:sp>
        <p:nvSpPr>
          <p:cNvPr id="4" name="Text Placeholder 3">
            <a:extLst>
              <a:ext uri="{FF2B5EF4-FFF2-40B4-BE49-F238E27FC236}">
                <a16:creationId xmlns:a16="http://schemas.microsoft.com/office/drawing/2014/main" id="{77FABC52-7691-18C0-008A-71586A3B2D9F}"/>
              </a:ext>
            </a:extLst>
          </p:cNvPr>
          <p:cNvSpPr>
            <a:spLocks noGrp="1"/>
          </p:cNvSpPr>
          <p:nvPr>
            <p:ph type="body" sz="quarter" idx="13"/>
          </p:nvPr>
        </p:nvSpPr>
        <p:spPr/>
        <p:txBody>
          <a:bodyPr/>
          <a:lstStyle/>
          <a:p>
            <a:r>
              <a:rPr lang="en-US" dirty="0"/>
              <a:t>Warrior Ethos: Know Your Why</a:t>
            </a:r>
          </a:p>
        </p:txBody>
      </p:sp>
    </p:spTree>
    <p:extLst>
      <p:ext uri="{BB962C8B-B14F-4D97-AF65-F5344CB8AC3E}">
        <p14:creationId xmlns:p14="http://schemas.microsoft.com/office/powerpoint/2010/main" val="3894270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526FB3-B4F5-7664-A23A-923506650532}"/>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Learning Objective</a:t>
            </a:r>
          </a:p>
        </p:txBody>
      </p:sp>
      <p:sp>
        <p:nvSpPr>
          <p:cNvPr id="4" name="Text Placeholder 3">
            <a:extLst>
              <a:ext uri="{FF2B5EF4-FFF2-40B4-BE49-F238E27FC236}">
                <a16:creationId xmlns:a16="http://schemas.microsoft.com/office/drawing/2014/main" id="{DF8C1694-491B-4B4D-27EF-3D52F33287FC}"/>
              </a:ext>
            </a:extLst>
          </p:cNvPr>
          <p:cNvSpPr>
            <a:spLocks noGrp="1"/>
          </p:cNvSpPr>
          <p:nvPr>
            <p:ph type="body" sz="quarter" idx="13"/>
          </p:nvPr>
        </p:nvSpPr>
        <p:spPr/>
        <p:txBody>
          <a:bodyPr/>
          <a:lstStyle/>
          <a:p>
            <a:pPr marL="0" indent="0">
              <a:buNone/>
            </a:pPr>
            <a:r>
              <a:rPr lang="en-US"/>
              <a:t>Commit to a greater purpose by employing character, conviction, and decisiveness by knowing your why.</a:t>
            </a:r>
          </a:p>
        </p:txBody>
      </p:sp>
      <p:sp>
        <p:nvSpPr>
          <p:cNvPr id="2" name="Footer Placeholder 1">
            <a:extLst>
              <a:ext uri="{FF2B5EF4-FFF2-40B4-BE49-F238E27FC236}">
                <a16:creationId xmlns:a16="http://schemas.microsoft.com/office/drawing/2014/main" id="{9EBE8AFE-D108-CFEA-B83F-EC5707381FC9}"/>
              </a:ext>
            </a:extLst>
          </p:cNvPr>
          <p:cNvSpPr>
            <a:spLocks noGrp="1"/>
          </p:cNvSpPr>
          <p:nvPr>
            <p:ph type="ftr" sz="quarter" idx="11"/>
          </p:nvPr>
        </p:nvSpPr>
        <p:spPr/>
        <p:txBody>
          <a:bodyPr/>
          <a:lstStyle/>
          <a:p>
            <a:r>
              <a:rPr lang="en-US"/>
              <a:t>UNCLASSIFIED</a:t>
            </a:r>
          </a:p>
        </p:txBody>
      </p:sp>
      <p:sp>
        <p:nvSpPr>
          <p:cNvPr id="7" name="Slide Number Placeholder 4">
            <a:extLst>
              <a:ext uri="{FF2B5EF4-FFF2-40B4-BE49-F238E27FC236}">
                <a16:creationId xmlns:a16="http://schemas.microsoft.com/office/drawing/2014/main" id="{4B55EA80-A62C-221C-034C-2AF7308B0C7E}"/>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3</a:t>
            </a:fld>
            <a:endParaRPr lang="en-US"/>
          </a:p>
        </p:txBody>
      </p:sp>
    </p:spTree>
    <p:extLst>
      <p:ext uri="{BB962C8B-B14F-4D97-AF65-F5344CB8AC3E}">
        <p14:creationId xmlns:p14="http://schemas.microsoft.com/office/powerpoint/2010/main" val="2391317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Toughness</a:t>
            </a:r>
          </a:p>
        </p:txBody>
      </p:sp>
      <p:sp>
        <p:nvSpPr>
          <p:cNvPr id="9" name="Text Placeholder 8">
            <a:extLst>
              <a:ext uri="{FF2B5EF4-FFF2-40B4-BE49-F238E27FC236}">
                <a16:creationId xmlns:a16="http://schemas.microsoft.com/office/drawing/2014/main" id="{0F94EB67-EE1D-EA67-721D-45A6307B0B05}"/>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i="0">
                <a:latin typeface="Segoe UI" panose="020B0502040204020203" pitchFamily="34" charset="0"/>
                <a:cs typeface="Segoe UI" panose="020B0502040204020203" pitchFamily="34" charset="0"/>
              </a:rPr>
              <a:t>What does toughness mean to you?</a:t>
            </a:r>
            <a:endParaRPr lang="en-US" sz="2000" b="0" i="1" kern="1200">
              <a:solidFill>
                <a:schemeClr val="tx1"/>
              </a:solidFill>
              <a:latin typeface="Segoe UI" panose="020B0502040204020203" pitchFamily="34" charset="0"/>
              <a:cs typeface="Segoe UI" panose="020B0502040204020203" pitchFamily="34" charset="0"/>
            </a:endParaRPr>
          </a:p>
        </p:txBody>
      </p:sp>
      <p:pic>
        <p:nvPicPr>
          <p:cNvPr id="3" name="Picture 2" descr="Four individuals in varying scenarios: an aircraft marshaller with illuminated wands, a Sailor exercises with a kettlebell, a Sailor stands with arms crossed in Service khakis, and a Sailor salutes in a Service Dress Uniform.">
            <a:extLst>
              <a:ext uri="{FF2B5EF4-FFF2-40B4-BE49-F238E27FC236}">
                <a16:creationId xmlns:a16="http://schemas.microsoft.com/office/drawing/2014/main" id="{9CE28197-97AC-CDE7-5C7C-E5DCB97DC6B5}"/>
              </a:ext>
            </a:extLst>
          </p:cNvPr>
          <p:cNvPicPr>
            <a:picLocks noChangeAspect="1"/>
          </p:cNvPicPr>
          <p:nvPr/>
        </p:nvPicPr>
        <p:blipFill>
          <a:blip r:embed="rId3"/>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6" name="Slide Number Placeholder 4">
            <a:extLst>
              <a:ext uri="{FF2B5EF4-FFF2-40B4-BE49-F238E27FC236}">
                <a16:creationId xmlns:a16="http://schemas.microsoft.com/office/drawing/2014/main" id="{10C3239F-69B5-172C-5734-F59B607027AF}"/>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4</a:t>
            </a:fld>
            <a:endParaRPr lang="en-US"/>
          </a:p>
        </p:txBody>
      </p:sp>
    </p:spTree>
    <p:extLst>
      <p:ext uri="{BB962C8B-B14F-4D97-AF65-F5344CB8AC3E}">
        <p14:creationId xmlns:p14="http://schemas.microsoft.com/office/powerpoint/2010/main" val="3444042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Warrior Toughness</a:t>
            </a:r>
          </a:p>
        </p:txBody>
      </p:sp>
      <p:pic>
        <p:nvPicPr>
          <p:cNvPr id="4" name="Picture 3" descr="A toolbox with the Warrior Toughness logo, a wrench labeled &quot;Warrior Ethos,&quot; and a Sailor in PPE working in a warehouse.">
            <a:extLst>
              <a:ext uri="{FF2B5EF4-FFF2-40B4-BE49-F238E27FC236}">
                <a16:creationId xmlns:a16="http://schemas.microsoft.com/office/drawing/2014/main" id="{A5305E1E-1DF1-08DC-9AF1-E769DBD567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5" name="Slide Number Placeholder 4">
            <a:extLst>
              <a:ext uri="{FF2B5EF4-FFF2-40B4-BE49-F238E27FC236}">
                <a16:creationId xmlns:a16="http://schemas.microsoft.com/office/drawing/2014/main" id="{EF355731-269A-4AFF-A258-DD611E59039D}"/>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5</a:t>
            </a:fld>
            <a:endParaRPr lang="en-US"/>
          </a:p>
        </p:txBody>
      </p:sp>
    </p:spTree>
    <p:extLst>
      <p:ext uri="{BB962C8B-B14F-4D97-AF65-F5344CB8AC3E}">
        <p14:creationId xmlns:p14="http://schemas.microsoft.com/office/powerpoint/2010/main" val="1392989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Warrior Toughness: Attributes</a:t>
            </a:r>
          </a:p>
        </p:txBody>
      </p:sp>
      <p:pic>
        <p:nvPicPr>
          <p:cNvPr id="3" name="Picture 2" descr="Sailors performing various tasks: tying an anchor, using binoculars, counting ammunition, and a ship at sea with a landing pad.">
            <a:extLst>
              <a:ext uri="{FF2B5EF4-FFF2-40B4-BE49-F238E27FC236}">
                <a16:creationId xmlns:a16="http://schemas.microsoft.com/office/drawing/2014/main" id="{B001C834-332A-E5F9-30C6-6736A9AA0CE0}"/>
              </a:ext>
            </a:extLst>
          </p:cNvPr>
          <p:cNvPicPr>
            <a:picLocks noChangeAspect="1"/>
          </p:cNvPicPr>
          <p:nvPr/>
        </p:nvPicPr>
        <p:blipFill>
          <a:blip r:embed="rId3"/>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4" name="Slide Number Placeholder 4">
            <a:extLst>
              <a:ext uri="{FF2B5EF4-FFF2-40B4-BE49-F238E27FC236}">
                <a16:creationId xmlns:a16="http://schemas.microsoft.com/office/drawing/2014/main" id="{A0177ED7-36F1-41EB-A753-DA335302B77A}"/>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6</a:t>
            </a:fld>
            <a:endParaRPr lang="en-US"/>
          </a:p>
        </p:txBody>
      </p:sp>
    </p:spTree>
    <p:extLst>
      <p:ext uri="{BB962C8B-B14F-4D97-AF65-F5344CB8AC3E}">
        <p14:creationId xmlns:p14="http://schemas.microsoft.com/office/powerpoint/2010/main" val="2892500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27EE7-4B9F-8A15-12CD-A3E861AABE7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99F7239-562A-09E0-A5D3-FA911B9C6CDD}"/>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Warrior Mindset: Cycle of Excellence</a:t>
            </a:r>
          </a:p>
        </p:txBody>
      </p:sp>
      <p:sp>
        <p:nvSpPr>
          <p:cNvPr id="5" name="Text Placeholder 8">
            <a:extLst>
              <a:ext uri="{FF2B5EF4-FFF2-40B4-BE49-F238E27FC236}">
                <a16:creationId xmlns:a16="http://schemas.microsoft.com/office/drawing/2014/main" id="{4EF47DF0-517C-158E-BCB8-D3D729C65E78}"/>
              </a:ext>
            </a:extLst>
          </p:cNvPr>
          <p:cNvSpPr txBox="1">
            <a:spLocks/>
          </p:cNvSpPr>
          <p:nvPr/>
        </p:nvSpPr>
        <p:spPr>
          <a:xfrm>
            <a:off x="2240280" y="640080"/>
            <a:ext cx="7543800" cy="7040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a:t>What does Warrior Mindset mean to you?</a:t>
            </a:r>
          </a:p>
        </p:txBody>
      </p:sp>
      <p:pic>
        <p:nvPicPr>
          <p:cNvPr id="3" name="Picture 2">
            <a:extLst>
              <a:ext uri="{FF2B5EF4-FFF2-40B4-BE49-F238E27FC236}">
                <a16:creationId xmlns:a16="http://schemas.microsoft.com/office/drawing/2014/main" id="{256B3938-9672-A452-B5E7-9D07C5798A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pic>
        <p:nvPicPr>
          <p:cNvPr id="6" name="Picture 5" descr="The Warrior Mindset embodies a holistic approach, integrating the mind, body, and spirit in a continuous cycle of commitment, preparation, execution, and reflection.">
            <a:extLst>
              <a:ext uri="{FF2B5EF4-FFF2-40B4-BE49-F238E27FC236}">
                <a16:creationId xmlns:a16="http://schemas.microsoft.com/office/drawing/2014/main" id="{39CDF8FF-3CB1-7C88-7CA2-F18205F53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3627" y="1883973"/>
            <a:ext cx="3999773" cy="3980070"/>
          </a:xfrm>
          <a:prstGeom prst="rect">
            <a:avLst/>
          </a:prstGeom>
        </p:spPr>
      </p:pic>
      <p:sp>
        <p:nvSpPr>
          <p:cNvPr id="2" name="Footer Placeholder 1">
            <a:extLst>
              <a:ext uri="{FF2B5EF4-FFF2-40B4-BE49-F238E27FC236}">
                <a16:creationId xmlns:a16="http://schemas.microsoft.com/office/drawing/2014/main" id="{C2CA26C9-8703-F1F1-03FE-89B6565A0A15}"/>
              </a:ext>
            </a:extLst>
          </p:cNvPr>
          <p:cNvSpPr>
            <a:spLocks noGrp="1"/>
          </p:cNvSpPr>
          <p:nvPr>
            <p:ph type="ftr" sz="quarter" idx="11"/>
          </p:nvPr>
        </p:nvSpPr>
        <p:spPr/>
        <p:txBody>
          <a:bodyPr/>
          <a:lstStyle/>
          <a:p>
            <a:r>
              <a:rPr lang="en-US"/>
              <a:t>UNCLASSIFIED</a:t>
            </a:r>
          </a:p>
        </p:txBody>
      </p:sp>
      <p:sp>
        <p:nvSpPr>
          <p:cNvPr id="4" name="Slide Number Placeholder 4">
            <a:extLst>
              <a:ext uri="{FF2B5EF4-FFF2-40B4-BE49-F238E27FC236}">
                <a16:creationId xmlns:a16="http://schemas.microsoft.com/office/drawing/2014/main" id="{E47591AD-EAF8-3033-2EC2-6645880BABCF}"/>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7</a:t>
            </a:fld>
            <a:endParaRPr lang="en-US"/>
          </a:p>
        </p:txBody>
      </p:sp>
    </p:spTree>
    <p:extLst>
      <p:ext uri="{BB962C8B-B14F-4D97-AF65-F5344CB8AC3E}">
        <p14:creationId xmlns:p14="http://schemas.microsoft.com/office/powerpoint/2010/main" val="3565153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Warrior Mindset: Commitment</a:t>
            </a:r>
          </a:p>
        </p:txBody>
      </p:sp>
      <p:sp>
        <p:nvSpPr>
          <p:cNvPr id="9" name="Text Placeholder 8">
            <a:extLst>
              <a:ext uri="{FF2B5EF4-FFF2-40B4-BE49-F238E27FC236}">
                <a16:creationId xmlns:a16="http://schemas.microsoft.com/office/drawing/2014/main" id="{0F94EB67-EE1D-EA67-721D-45A6307B0B05}"/>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a:t>What is a commitment that is important to you?</a:t>
            </a:r>
          </a:p>
        </p:txBody>
      </p:sp>
      <p:pic>
        <p:nvPicPr>
          <p:cNvPr id="3" name="Picture 2" descr="Scenes of commitment and service: married hands touching, two Sailors saluting the American flag, a Sailor raising their right hand in a pledge, a chaplain leading a church service, and a graduate holding their diploma.">
            <a:extLst>
              <a:ext uri="{FF2B5EF4-FFF2-40B4-BE49-F238E27FC236}">
                <a16:creationId xmlns:a16="http://schemas.microsoft.com/office/drawing/2014/main" id="{EDA03D50-F1BD-722D-698E-96C1F9459B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4" name="Slide Number Placeholder 4">
            <a:extLst>
              <a:ext uri="{FF2B5EF4-FFF2-40B4-BE49-F238E27FC236}">
                <a16:creationId xmlns:a16="http://schemas.microsoft.com/office/drawing/2014/main" id="{2A6CC7D4-1D3C-87D4-1108-9F8A2BA8C3EA}"/>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8</a:t>
            </a:fld>
            <a:endParaRPr lang="en-US"/>
          </a:p>
        </p:txBody>
      </p:sp>
    </p:spTree>
    <p:extLst>
      <p:ext uri="{BB962C8B-B14F-4D97-AF65-F5344CB8AC3E}">
        <p14:creationId xmlns:p14="http://schemas.microsoft.com/office/powerpoint/2010/main" val="3521229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AE4826C-5565-2DF6-54A2-F3C62B611708}"/>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Warrior Ethos: Know Your Why</a:t>
            </a:r>
          </a:p>
        </p:txBody>
      </p:sp>
      <p:sp>
        <p:nvSpPr>
          <p:cNvPr id="8" name="Rectangle 7">
            <a:extLst>
              <a:ext uri="{FF2B5EF4-FFF2-40B4-BE49-F238E27FC236}">
                <a16:creationId xmlns:a16="http://schemas.microsoft.com/office/drawing/2014/main" id="{1E6CA7D7-F14F-2FF0-B13F-FEC7A0DCCBA5}"/>
              </a:ext>
              <a:ext uri="{C183D7F6-B498-43B3-948B-1728B52AA6E4}">
                <adec:decorative xmlns:adec="http://schemas.microsoft.com/office/drawing/2017/decorative" val="1"/>
              </a:ext>
            </a:extLst>
          </p:cNvPr>
          <p:cNvSpPr/>
          <p:nvPr/>
        </p:nvSpPr>
        <p:spPr>
          <a:xfrm>
            <a:off x="438329" y="1701608"/>
            <a:ext cx="4659549" cy="4345624"/>
          </a:xfrm>
          <a:prstGeom prst="rect">
            <a:avLst/>
          </a:prstGeom>
          <a:gradFill flip="none" rotWithShape="1">
            <a:gsLst>
              <a:gs pos="60000">
                <a:srgbClr val="C9992A"/>
              </a:gs>
              <a:gs pos="100000">
                <a:srgbClr val="C9992A">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ailors actively engaged, aiming their guns.">
            <a:extLst>
              <a:ext uri="{FF2B5EF4-FFF2-40B4-BE49-F238E27FC236}">
                <a16:creationId xmlns:a16="http://schemas.microsoft.com/office/drawing/2014/main" id="{112ACE41-83AF-8B92-83E6-E11916F805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8912" y="1700784"/>
            <a:ext cx="11338560" cy="4346448"/>
          </a:xfrm>
          <a:prstGeom prst="rect">
            <a:avLst/>
          </a:prstGeom>
        </p:spPr>
      </p:pic>
      <p:sp>
        <p:nvSpPr>
          <p:cNvPr id="25" name="TextBox 24">
            <a:extLst>
              <a:ext uri="{FF2B5EF4-FFF2-40B4-BE49-F238E27FC236}">
                <a16:creationId xmlns:a16="http://schemas.microsoft.com/office/drawing/2014/main" id="{9CF9C60A-3B4D-C396-8C63-FDF522593CC0}"/>
              </a:ext>
            </a:extLst>
          </p:cNvPr>
          <p:cNvSpPr txBox="1"/>
          <p:nvPr/>
        </p:nvSpPr>
        <p:spPr>
          <a:xfrm>
            <a:off x="632528" y="1871908"/>
            <a:ext cx="3229800" cy="3539430"/>
          </a:xfrm>
          <a:prstGeom prst="rect">
            <a:avLst/>
          </a:prstGeom>
          <a:noFill/>
        </p:spPr>
        <p:txBody>
          <a:bodyPr wrap="square" rtlCol="0">
            <a:spAutoFit/>
          </a:bodyPr>
          <a:lstStyle/>
          <a:p>
            <a:r>
              <a:rPr lang="en-US" sz="2800" b="0" i="0">
                <a:solidFill>
                  <a:srgbClr val="00293A"/>
                </a:solidFill>
                <a:effectLst/>
                <a:latin typeface="Segoe UI" panose="020B0502040204020203" pitchFamily="34" charset="0"/>
                <a:cs typeface="Segoe UI" panose="020B0502040204020203" pitchFamily="34" charset="0"/>
              </a:rPr>
              <a:t>Guiding values that fuel the fighting Spirit (conviction) and serve as a compass (decisiveness) to reach a desired destination</a:t>
            </a:r>
          </a:p>
        </p:txBody>
      </p:sp>
      <p:sp>
        <p:nvSpPr>
          <p:cNvPr id="2" name="Footer Placeholder 1">
            <a:extLst>
              <a:ext uri="{FF2B5EF4-FFF2-40B4-BE49-F238E27FC236}">
                <a16:creationId xmlns:a16="http://schemas.microsoft.com/office/drawing/2014/main" id="{92994E82-249E-C8E2-102B-78B845416BE6}"/>
              </a:ext>
            </a:extLst>
          </p:cNvPr>
          <p:cNvSpPr>
            <a:spLocks noGrp="1"/>
          </p:cNvSpPr>
          <p:nvPr>
            <p:ph type="ftr" sz="quarter" idx="11"/>
          </p:nvPr>
        </p:nvSpPr>
        <p:spPr/>
        <p:txBody>
          <a:bodyPr/>
          <a:lstStyle/>
          <a:p>
            <a:r>
              <a:rPr lang="en-US"/>
              <a:t>UNCLASSIFIED</a:t>
            </a:r>
          </a:p>
        </p:txBody>
      </p:sp>
      <p:sp>
        <p:nvSpPr>
          <p:cNvPr id="10" name="Slide Number Placeholder 4">
            <a:extLst>
              <a:ext uri="{FF2B5EF4-FFF2-40B4-BE49-F238E27FC236}">
                <a16:creationId xmlns:a16="http://schemas.microsoft.com/office/drawing/2014/main" id="{6C9BE390-F562-C5E8-5715-C8BFBD1158EF}"/>
              </a:ext>
            </a:extLst>
          </p:cNvPr>
          <p:cNvSpPr>
            <a:spLocks noGrp="1"/>
          </p:cNvSpPr>
          <p:nvPr>
            <p:ph type="sldNum" sz="quarter" idx="12"/>
          </p:nvPr>
        </p:nvSpPr>
        <p:spPr>
          <a:xfrm>
            <a:off x="9154060" y="6356350"/>
            <a:ext cx="2546234" cy="365125"/>
          </a:xfrm>
        </p:spPr>
        <p:txBody>
          <a:bodyPr/>
          <a:lstStyle/>
          <a:p>
            <a:fld id="{92230763-09DA-4369-B759-4F3C13DCD774}" type="slidenum">
              <a:rPr lang="en-US" smtClean="0"/>
              <a:t>9</a:t>
            </a:fld>
            <a:endParaRPr lang="en-US"/>
          </a:p>
        </p:txBody>
      </p:sp>
    </p:spTree>
    <p:extLst>
      <p:ext uri="{BB962C8B-B14F-4D97-AF65-F5344CB8AC3E}">
        <p14:creationId xmlns:p14="http://schemas.microsoft.com/office/powerpoint/2010/main" val="885806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32dfc74-e0b5-4daa-9ee7-4ba3e36fc587">
      <Terms xmlns="http://schemas.microsoft.com/office/infopath/2007/PartnerControls"/>
    </lcf76f155ced4ddcb4097134ff3c332f>
    <TaxCatchAll xmlns="e900ce5a-78c9-4fc5-aa48-93cd2d8e143a" xsi:nil="true"/>
    <COEReview xmlns="532dfc74-e0b5-4daa-9ee7-4ba3e36fc58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938045327E6D41B9450E43D6527BFF" ma:contentTypeVersion="19" ma:contentTypeDescription="Create a new document." ma:contentTypeScope="" ma:versionID="aec57b88a7b49a9193620cf8c004400d">
  <xsd:schema xmlns:xsd="http://www.w3.org/2001/XMLSchema" xmlns:xs="http://www.w3.org/2001/XMLSchema" xmlns:p="http://schemas.microsoft.com/office/2006/metadata/properties" xmlns:ns2="532dfc74-e0b5-4daa-9ee7-4ba3e36fc587" xmlns:ns3="e900ce5a-78c9-4fc5-aa48-93cd2d8e143a" targetNamespace="http://schemas.microsoft.com/office/2006/metadata/properties" ma:root="true" ma:fieldsID="e6af066ee0944630f9a2b6933a484219" ns2:_="" ns3:_="">
    <xsd:import namespace="532dfc74-e0b5-4daa-9ee7-4ba3e36fc587"/>
    <xsd:import namespace="e900ce5a-78c9-4fc5-aa48-93cd2d8e14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COE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2dfc74-e0b5-4daa-9ee7-4ba3e36fc5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COEReview" ma:index="23" nillable="true" ma:displayName="COE Review " ma:format="Dropdown" ma:internalName="COEReview">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00ce5a-78c9-4fc5-aa48-93cd2d8e14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3cf6a0f-a6d4-4456-8b04-d73015f46d8c}" ma:internalName="TaxCatchAll" ma:showField="CatchAllData" ma:web="e900ce5a-78c9-4fc5-aa48-93cd2d8e14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D4C01F-6B29-4EC6-9983-99F17157A18B}">
  <ds:schemaRefs>
    <ds:schemaRef ds:uri="f5947f08-85db-4ee1-a9b9-13ee7128ed83"/>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terms/"/>
    <ds:schemaRef ds:uri="febc2fcf-f21a-4f9e-9743-ec92e20456b4"/>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7E3997C3-ACD2-4261-B32C-0B1728F781C7}">
  <ds:schemaRefs>
    <ds:schemaRef ds:uri="http://schemas.microsoft.com/sharepoint/v3/contenttype/forms"/>
  </ds:schemaRefs>
</ds:datastoreItem>
</file>

<file path=customXml/itemProps3.xml><?xml version="1.0" encoding="utf-8"?>
<ds:datastoreItem xmlns:ds="http://schemas.openxmlformats.org/officeDocument/2006/customXml" ds:itemID="{9504DA76-85A4-49F8-8B1C-5025EA35E6BE}"/>
</file>

<file path=docMetadata/LabelInfo.xml><?xml version="1.0" encoding="utf-8"?>
<clbl:labelList xmlns:clbl="http://schemas.microsoft.com/office/2020/mipLabelMetadata">
  <clbl:label id="{3de9faa6-9fe1-49b3-9a08-227a296b54a6}" enabled="1" method="Privileged" siteId="{66d73691-ea97-48b1-95d5-e94f0a46b878}" removed="0"/>
  <clbl:label id="{e3333e00-c877-4b87-b6ad-45e942de1750}" enabled="0" method="" siteId="{e3333e00-c877-4b87-b6ad-45e942de1750}" removed="1"/>
</clbl:labelList>
</file>

<file path=docProps/app.xml><?xml version="1.0" encoding="utf-8"?>
<Properties xmlns="http://schemas.openxmlformats.org/officeDocument/2006/extended-properties" xmlns:vt="http://schemas.openxmlformats.org/officeDocument/2006/docPropsVTypes">
  <Template/>
  <TotalTime>0</TotalTime>
  <Words>3156</Words>
  <Application>Microsoft Office PowerPoint</Application>
  <PresentationFormat>Widescreen</PresentationFormat>
  <Paragraphs>300</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Welcome</vt:lpstr>
      <vt:lpstr>Introduction</vt:lpstr>
      <vt:lpstr>Learning Objective</vt:lpstr>
      <vt:lpstr>Toughness</vt:lpstr>
      <vt:lpstr>Warrior Toughness</vt:lpstr>
      <vt:lpstr>Warrior Toughness: Attributes</vt:lpstr>
      <vt:lpstr>Warrior Mindset: Cycle of Excellence</vt:lpstr>
      <vt:lpstr>Warrior Mindset: Commitment</vt:lpstr>
      <vt:lpstr>Warrior Ethos: Know Your Why</vt:lpstr>
      <vt:lpstr>Know Your Why: Spirit</vt:lpstr>
      <vt:lpstr>What Has Made You Who You Are?</vt:lpstr>
      <vt:lpstr>What Is Worth Fighting for and Why?</vt:lpstr>
      <vt:lpstr>Spiritual Connections</vt:lpstr>
      <vt:lpstr>Know Your Why: I Am, I Will </vt:lpstr>
      <vt:lpstr>Call to Action</vt:lpstr>
      <vt:lpstr>References</vt:lpstr>
      <vt:lpstr>Warrior Toughness QR Code</vt:lpstr>
      <vt:lpstr>Glossary</vt:lpstr>
    </vt:vector>
  </TitlesOfParts>
  <Company>OPNAV N17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Warrior Ethos: Know Your Why</dc:title>
  <dc:subject>Warrior Ethos: Know Your Why</dc:subject>
  <dc:creator>USN</dc:creator>
  <cp:keywords>Warrior Ethos: Know Your Why</cp:keywords>
  <cp:lastModifiedBy>DiGangi, Holly [USA]</cp:lastModifiedBy>
  <cp:revision>2</cp:revision>
  <dcterms:created xsi:type="dcterms:W3CDTF">2024-12-04T17:45:42Z</dcterms:created>
  <dcterms:modified xsi:type="dcterms:W3CDTF">2026-04-16T15:11:46Z</dcterms:modified>
  <cp:category>Warrior Toughness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0x010100F9938045327E6D41B9450E43D6527BFF</vt:lpwstr>
  </property>
  <property fmtid="{D5CDD505-2E9C-101B-9397-08002B2CF9AE}" pid="3" name="MediaServiceImageTags">
    <vt:lpwstr/>
  </property>
</Properties>
</file>